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8.xml" ContentType="application/vnd.openxmlformats-officedocument.presentationml.notesSlide+xml"/>
  <Override PartName="/ppt/charts/chart2.xml" ContentType="application/vnd.openxmlformats-officedocument.drawingml.chart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70" r:id="rId2"/>
    <p:sldId id="271" r:id="rId3"/>
    <p:sldId id="277" r:id="rId4"/>
    <p:sldId id="272" r:id="rId5"/>
    <p:sldId id="284" r:id="rId6"/>
    <p:sldId id="303" r:id="rId7"/>
    <p:sldId id="283" r:id="rId8"/>
    <p:sldId id="282" r:id="rId9"/>
    <p:sldId id="281" r:id="rId10"/>
    <p:sldId id="280" r:id="rId11"/>
    <p:sldId id="279" r:id="rId12"/>
    <p:sldId id="278" r:id="rId13"/>
    <p:sldId id="304" r:id="rId14"/>
    <p:sldId id="305" r:id="rId15"/>
    <p:sldId id="300" r:id="rId16"/>
    <p:sldId id="276" r:id="rId17"/>
    <p:sldId id="306" r:id="rId18"/>
    <p:sldId id="273" r:id="rId19"/>
    <p:sldId id="285" r:id="rId20"/>
    <p:sldId id="286" r:id="rId21"/>
    <p:sldId id="302" r:id="rId22"/>
    <p:sldId id="288" r:id="rId23"/>
  </p:sldIdLst>
  <p:sldSz cx="9144000" cy="6858000" type="screen4x3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CC"/>
    <a:srgbClr val="FF99FF"/>
    <a:srgbClr val="2D13CB"/>
    <a:srgbClr val="FF3399"/>
    <a:srgbClr val="FF3300"/>
    <a:srgbClr val="0000FF"/>
    <a:srgbClr val="0033CC"/>
    <a:srgbClr val="CC0099"/>
    <a:srgbClr val="CCCC0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8113" autoAdjust="0"/>
  </p:normalViewPr>
  <p:slideViewPr>
    <p:cSldViewPr>
      <p:cViewPr varScale="1">
        <p:scale>
          <a:sx n="94" d="100"/>
          <a:sy n="94" d="100"/>
        </p:scale>
        <p:origin x="47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253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3590067885900851E-2"/>
          <c:y val="9.6395953526064254E-2"/>
          <c:w val="0.50826415252735357"/>
          <c:h val="0.82229522025923152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Структура налоговых и неналоговых  доходов  бюджета 2015 года</c:v>
                </c:pt>
              </c:strCache>
            </c:strRef>
          </c:tx>
          <c:dPt>
            <c:idx val="0"/>
            <c:bubble3D val="0"/>
            <c:explosion val="2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8-7E95-46F2-8D7C-D80F9D8EE14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7E95-46F2-8D7C-D80F9D8EE14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7E95-46F2-8D7C-D80F9D8EE14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7E95-46F2-8D7C-D80F9D8EE147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7E95-46F2-8D7C-D80F9D8EE147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FD93-462D-B6D0-FF12977E17B3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A9687DA5-F0BD-42A4-9A49-547EB049A4CB}" type="VALUE">
                      <a:rPr lang="en-US" smtClean="0"/>
                      <a:pPr/>
                      <a:t>[ЗНАЧЕНИЕ]</a:t>
                    </a:fld>
                    <a:r>
                      <a:rPr lang="en-US" dirty="0"/>
                      <a:t>,0 </a:t>
                    </a:r>
                  </a:p>
                  <a:p>
                    <a:r>
                      <a:rPr lang="en-US" dirty="0"/>
                      <a:t>17%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7E95-46F2-8D7C-D80F9D8EE147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2239,7</a:t>
                    </a:r>
                  </a:p>
                  <a:p>
                    <a:r>
                      <a:rPr lang="en-US" dirty="0"/>
                      <a:t>0,9%</a:t>
                    </a:r>
                  </a:p>
                </c:rich>
              </c:tx>
              <c:dLblPos val="inEnd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7E95-46F2-8D7C-D80F9D8EE147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dirty="0"/>
                      <a:t>14334,2
5,37%</a:t>
                    </a:r>
                  </a:p>
                </c:rich>
              </c:tx>
              <c:dLblPos val="inEnd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7E95-46F2-8D7C-D80F9D8EE147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dirty="0"/>
                      <a:t>679,0
2,3%</a:t>
                    </a:r>
                  </a:p>
                </c:rich>
              </c:tx>
              <c:dLblPos val="inEnd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7E95-46F2-8D7C-D80F9D8EE147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 dirty="0"/>
                      <a:t>536,6
1,8%</a:t>
                    </a:r>
                  </a:p>
                </c:rich>
              </c:tx>
              <c:dLblPos val="inEnd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7E95-46F2-8D7C-D80F9D8EE14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1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НДФЛ</c:v>
                </c:pt>
                <c:pt idx="1">
                  <c:v>Налоги на совокупный доход</c:v>
                </c:pt>
                <c:pt idx="2">
                  <c:v>Акцизы</c:v>
                </c:pt>
                <c:pt idx="3">
                  <c:v>Доходы от использования имущества</c:v>
                </c:pt>
                <c:pt idx="4">
                  <c:v>Прочие доходы</c:v>
                </c:pt>
                <c:pt idx="5">
                  <c:v>Безвозмездные поступления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45446</c:v>
                </c:pt>
                <c:pt idx="1">
                  <c:v>2239.6999999999998</c:v>
                </c:pt>
                <c:pt idx="2">
                  <c:v>14334.2</c:v>
                </c:pt>
                <c:pt idx="3">
                  <c:v>4944.3999999999996</c:v>
                </c:pt>
                <c:pt idx="4">
                  <c:v>536.6</c:v>
                </c:pt>
                <c:pt idx="5">
                  <c:v>196551.3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7E95-46F2-8D7C-D80F9D8EE147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/>
              <a:t>Структура безвозмездных поступлений </a:t>
            </a:r>
          </a:p>
          <a:p>
            <a:pPr>
              <a:defRPr/>
            </a:pPr>
            <a:r>
              <a:rPr lang="ru-RU" dirty="0"/>
              <a:t>2025 года </a:t>
            </a:r>
          </a:p>
        </c:rich>
      </c:tx>
      <c:layout>
        <c:manualLayout>
          <c:xMode val="edge"/>
          <c:yMode val="edge"/>
          <c:x val="0.19010502610028515"/>
          <c:y val="6.6454421730918799E-3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6.5055413081829133E-2"/>
          <c:y val="0.24858881618556489"/>
          <c:w val="0.53133418452095749"/>
          <c:h val="0.67459545483968186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Структура безвозмездных поступлений 2015 года </c:v>
                </c:pt>
              </c:strCache>
            </c:strRef>
          </c:tx>
          <c:dPt>
            <c:idx val="0"/>
            <c:bubble3D val="0"/>
            <c:spPr>
              <a:solidFill>
                <a:srgbClr val="FF99FF"/>
              </a:solidFill>
            </c:spPr>
            <c:extLst>
              <c:ext xmlns:c16="http://schemas.microsoft.com/office/drawing/2014/chart" uri="{C3380CC4-5D6E-409C-BE32-E72D297353CC}">
                <c16:uniqueId val="{00000001-2C48-48C0-AFED-82819E3FB258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34797,0
50,9%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2C48-48C0-AFED-82819E3FB258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 dirty="0"/>
                      <a:t>33348,7
48,8%</a:t>
                    </a:r>
                  </a:p>
                </c:rich>
              </c:tx>
              <c:numFmt formatCode="0.00%" sourceLinked="0"/>
              <c:spPr/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2C48-48C0-AFED-82819E3FB258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603-4FB9-9AC0-4A59CBE8551C}"/>
                </c:ext>
              </c:extLst>
            </c:dLbl>
            <c:spPr>
              <a:noFill/>
              <a:ln>
                <a:noFill/>
              </a:ln>
              <a:effectLst/>
            </c:spPr>
            <c:dLblPos val="bestFit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Дотации бюджетам муниципальных образований</c:v>
                </c:pt>
                <c:pt idx="1">
                  <c:v>Субсидии  бюджетам муниципальных образований</c:v>
                </c:pt>
                <c:pt idx="3">
                  <c:v>субвенции бюджетам муниципальных образований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73080</c:v>
                </c:pt>
                <c:pt idx="1">
                  <c:v>53441.8</c:v>
                </c:pt>
                <c:pt idx="3">
                  <c:v>70029.5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C48-48C0-AFED-82819E3FB258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r"/>
      <c:legendEntry>
        <c:idx val="2"/>
        <c:delete val="1"/>
      </c:legendEntry>
      <c:overlay val="0"/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19767137991884812"/>
          <c:y val="1.1550088580994313E-2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Структура расходов бюджета</c:v>
                </c:pt>
              </c:strCache>
            </c:strRef>
          </c:tx>
          <c:dPt>
            <c:idx val="0"/>
            <c:bubble3D val="0"/>
            <c:spPr>
              <a:solidFill>
                <a:srgbClr val="2D13CB"/>
              </a:solidFill>
            </c:spPr>
            <c:extLst>
              <c:ext xmlns:c16="http://schemas.microsoft.com/office/drawing/2014/chart" uri="{C3380CC4-5D6E-409C-BE32-E72D297353CC}">
                <c16:uniqueId val="{00000001-E54E-486E-B924-72774F6BB397}"/>
              </c:ext>
            </c:extLst>
          </c:dPt>
          <c:dPt>
            <c:idx val="2"/>
            <c:bubble3D val="0"/>
            <c:spPr>
              <a:solidFill>
                <a:srgbClr val="FF3399"/>
              </a:solidFill>
            </c:spPr>
            <c:extLst>
              <c:ext xmlns:c16="http://schemas.microsoft.com/office/drawing/2014/chart" uri="{C3380CC4-5D6E-409C-BE32-E72D297353CC}">
                <c16:uniqueId val="{00000003-E54E-486E-B924-72774F6BB397}"/>
              </c:ext>
            </c:extLst>
          </c:dPt>
          <c:dPt>
            <c:idx val="3"/>
            <c:bubble3D val="0"/>
            <c:spPr>
              <a:solidFill>
                <a:srgbClr val="FFC000"/>
              </a:solidFill>
            </c:spPr>
            <c:extLst>
              <c:ext xmlns:c16="http://schemas.microsoft.com/office/drawing/2014/chart" uri="{C3380CC4-5D6E-409C-BE32-E72D297353CC}">
                <c16:uniqueId val="{00000005-E54E-486E-B924-72774F6BB397}"/>
              </c:ext>
            </c:extLst>
          </c:dPt>
          <c:dPt>
            <c:idx val="4"/>
            <c:bubble3D val="0"/>
            <c:spPr>
              <a:solidFill>
                <a:srgbClr val="00B050"/>
              </a:solidFill>
            </c:spPr>
            <c:extLst>
              <c:ext xmlns:c16="http://schemas.microsoft.com/office/drawing/2014/chart" uri="{C3380CC4-5D6E-409C-BE32-E72D297353CC}">
                <c16:uniqueId val="{00000007-E54E-486E-B924-72774F6BB397}"/>
              </c:ext>
            </c:extLst>
          </c:dPt>
          <c:dPt>
            <c:idx val="5"/>
            <c:bubble3D val="0"/>
            <c:spPr>
              <a:solidFill>
                <a:srgbClr val="92D050"/>
              </a:solidFill>
            </c:spPr>
            <c:extLst>
              <c:ext xmlns:c16="http://schemas.microsoft.com/office/drawing/2014/chart" uri="{C3380CC4-5D6E-409C-BE32-E72D297353CC}">
                <c16:uniqueId val="{00000009-E54E-486E-B924-72774F6BB397}"/>
              </c:ext>
            </c:extLst>
          </c:dPt>
          <c:dLbls>
            <c:dLbl>
              <c:idx val="9"/>
              <c:layout>
                <c:manualLayout>
                  <c:x val="-2.9059044910774164E-2"/>
                  <c:y val="-4.5544485120696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05BB-4A10-AFE7-AD791BAA4E72}"/>
                </c:ext>
              </c:extLst>
            </c:dLbl>
            <c:dLbl>
              <c:idx val="10"/>
              <c:layout>
                <c:manualLayout>
                  <c:x val="9.3608213722382705E-2"/>
                  <c:y val="-4.2752758985726391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05BB-4A10-AFE7-AD791BAA4E72}"/>
                </c:ext>
              </c:extLst>
            </c:dLbl>
            <c:dLbl>
              <c:idx val="21"/>
              <c:layout>
                <c:manualLayout>
                  <c:x val="9.5228628323723238E-3"/>
                  <c:y val="-4.8397751097713146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05BB-4A10-AFE7-AD791BAA4E72}"/>
                </c:ext>
              </c:extLst>
            </c:dLbl>
            <c:dLbl>
              <c:idx val="22"/>
              <c:layout>
                <c:manualLayout>
                  <c:x val="3.4800862285365317E-2"/>
                  <c:y val="-2.914760346272261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05BB-4A10-AFE7-AD791BAA4E72}"/>
                </c:ext>
              </c:extLst>
            </c:dLbl>
            <c:spPr>
              <a:noFill/>
              <a:ln>
                <a:noFill/>
              </a:ln>
              <a:effectLst/>
            </c:sp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Лист1!$A$2:$A$12</c:f>
              <c:strCache>
                <c:ptCount val="11"/>
                <c:pt idx="0">
                  <c:v>ОБЩЕГОСУДАРСТВЕННЫЕ ВОПРОСЫ</c:v>
                </c:pt>
                <c:pt idx="1">
                  <c:v>НАЦИОНАЛЬНАЯ ОБОРОНА</c:v>
                </c:pt>
                <c:pt idx="2">
                  <c:v>НАЦИОНАЛЬНАЯ БЕЗОПАСНОСТЬ И ПРАВООХРАНИТЕЛЬНАЯ ДЕЯТЕЛЬНОСТЬ</c:v>
                </c:pt>
                <c:pt idx="3">
                  <c:v>НАЦИОНАЛЬНАЯ ЭКОНОМИКА</c:v>
                </c:pt>
                <c:pt idx="4">
                  <c:v>ЖИЛИЩНО-КОММУНАЛЬНОЕ ХОЗЯЙСТВО</c:v>
                </c:pt>
                <c:pt idx="5">
                  <c:v>ОХРАНА ОКРУЖАЮЩЕЙ СРЕДЫ</c:v>
                </c:pt>
                <c:pt idx="6">
                  <c:v>ОБРАЗОВАНИЕ</c:v>
                </c:pt>
                <c:pt idx="7">
                  <c:v>КУЛЬТУРА, КИНЕМАТОГРАФИЯ</c:v>
                </c:pt>
                <c:pt idx="8">
                  <c:v>СОЦИАЛЬНАЯ ПОЛИТИКА</c:v>
                </c:pt>
                <c:pt idx="9">
                  <c:v>ФИЗИЧЕСКАЯ КУЛЬТУРА И СПОРТ</c:v>
                </c:pt>
                <c:pt idx="10">
                  <c:v>СРЕДСТВА МАССОВОЙ ИНФОРМАЦИИ</c:v>
                </c:pt>
              </c:strCache>
            </c:strRef>
          </c:cat>
          <c:val>
            <c:numRef>
              <c:f>Лист1!$B$2:$B$24</c:f>
              <c:numCache>
                <c:formatCode>General</c:formatCode>
                <c:ptCount val="23"/>
                <c:pt idx="0">
                  <c:v>47659.5</c:v>
                </c:pt>
                <c:pt idx="1">
                  <c:v>0</c:v>
                </c:pt>
                <c:pt idx="2">
                  <c:v>0</c:v>
                </c:pt>
                <c:pt idx="3">
                  <c:v>42483.3</c:v>
                </c:pt>
                <c:pt idx="4">
                  <c:v>13636</c:v>
                </c:pt>
                <c:pt idx="5">
                  <c:v>150</c:v>
                </c:pt>
                <c:pt idx="6">
                  <c:v>125883.6</c:v>
                </c:pt>
                <c:pt idx="7">
                  <c:v>26836.799999999999</c:v>
                </c:pt>
                <c:pt idx="8">
                  <c:v>1474.7</c:v>
                </c:pt>
                <c:pt idx="9">
                  <c:v>1701.8</c:v>
                </c:pt>
                <c:pt idx="10">
                  <c:v>2214.4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54E-486E-B924-72774F6BB397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4205240495753202"/>
          <c:y val="0"/>
          <c:w val="0.3311826544451813"/>
          <c:h val="0.95402488756094872"/>
        </c:manualLayout>
      </c:layout>
      <c:overlay val="0"/>
      <c:txPr>
        <a:bodyPr/>
        <a:lstStyle/>
        <a:p>
          <a:pPr>
            <a:defRPr sz="1400">
              <a:ln>
                <a:noFill/>
              </a:ln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2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B31A5F-6F10-4A48-B0B8-6B597E094ED4}" type="datetimeFigureOut">
              <a:rPr lang="ru-RU" smtClean="0"/>
              <a:pPr/>
              <a:t>21.05.2025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6125"/>
            <a:ext cx="496728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22695"/>
            <a:ext cx="5408930" cy="447413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2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010911-87B9-473C-B287-66CA9850106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2795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010911-87B9-473C-B287-66CA98501062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80793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010911-87B9-473C-B287-66CA98501062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80793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010911-87B9-473C-B287-66CA98501062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80793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010911-87B9-473C-B287-66CA98501062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80793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010911-87B9-473C-B287-66CA98501062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80793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010911-87B9-473C-B287-66CA98501062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80793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010911-87B9-473C-B287-66CA98501062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80793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010911-87B9-473C-B287-66CA98501062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80793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010911-87B9-473C-B287-66CA98501062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80793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010911-87B9-473C-B287-66CA98501062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80793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010911-87B9-473C-B287-66CA98501062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80793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8B4DDA-461B-6475-1034-0F6833BCC4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7C6C30F5-A7D6-3748-F378-C6D59BF34A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DF9F9322-B778-FF87-6E85-9EFF0E0F2F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86007A3-8D20-8BDD-6A44-D02D7993E39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010911-87B9-473C-B287-66CA98501062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58443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01514E-5880-0A3B-764C-FB2FE06BD2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F07369B9-FF4D-6DC7-71BC-6BFA5D8453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DF49A345-1D72-6EFD-4185-1761BF7833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296423A-B452-5E3F-2918-0753B37627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010911-87B9-473C-B287-66CA98501062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20219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010911-87B9-473C-B287-66CA98501062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49235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010911-87B9-473C-B287-66CA98501062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807938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83E8DD-09F5-0F16-FA6C-1B3775BAF2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A0EA3C10-A3A8-2776-828F-339497B3F8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29DF5B67-1016-3346-DC4D-0357F5D18F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FDFD900-B3FC-E792-03AE-89B42153F4C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010911-87B9-473C-B287-66CA98501062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602357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010911-87B9-473C-B287-66CA98501062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807938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010911-87B9-473C-B287-66CA98501062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807938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010911-87B9-473C-B287-66CA98501062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80793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010911-87B9-473C-B287-66CA98501062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807938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010911-87B9-473C-B287-66CA98501062}" type="slidenum">
              <a:rPr lang="ru-RU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80793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21.05.2025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21.05.2025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21.05.2025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21.05.2025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upload.wikimedia.org/wikipedia/commons/1/19/Coat_of_Arms_of_Molokovsky_rayon_%28Tver_oblast%29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990947" cy="1412777"/>
          </a:xfrm>
          <a:prstGeom prst="rect">
            <a:avLst/>
          </a:prstGeom>
          <a:ln cmpd="sng">
            <a:noFill/>
          </a:ln>
          <a:effectLst/>
        </p:spPr>
      </p:pic>
      <p:sp>
        <p:nvSpPr>
          <p:cNvPr id="3" name="Text Box 1"/>
          <p:cNvSpPr txBox="1">
            <a:spLocks noChangeArrowheads="1"/>
          </p:cNvSpPr>
          <p:nvPr/>
        </p:nvSpPr>
        <p:spPr bwMode="auto">
          <a:xfrm>
            <a:off x="685800" y="1500188"/>
            <a:ext cx="7772400" cy="4500562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 defTabSz="449263" fontAlgn="base"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i="1" dirty="0">
                <a:solidFill>
                  <a:srgbClr val="000000"/>
                </a:solidFill>
                <a:ea typeface="Microsoft YaHei" charset="0"/>
                <a:cs typeface="Microsoft YaHei" charset="0"/>
              </a:rPr>
              <a:t>«О бюджете Молоковского</a:t>
            </a:r>
            <a:r>
              <a:rPr lang="en-US" i="1" dirty="0">
                <a:solidFill>
                  <a:srgbClr val="000000"/>
                </a:solidFill>
                <a:ea typeface="Microsoft YaHei" charset="0"/>
                <a:cs typeface="Microsoft YaHei" charset="0"/>
              </a:rPr>
              <a:t> </a:t>
            </a:r>
            <a:r>
              <a:rPr lang="ru-RU" i="1" dirty="0">
                <a:solidFill>
                  <a:srgbClr val="000000"/>
                </a:solidFill>
                <a:ea typeface="Microsoft YaHei" charset="0"/>
                <a:cs typeface="Microsoft YaHei" charset="0"/>
              </a:rPr>
              <a:t>муниципального округа Тверской области</a:t>
            </a:r>
          </a:p>
          <a:p>
            <a:pPr algn="ctr" defTabSz="449263" fontAlgn="base"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i="1" dirty="0">
                <a:solidFill>
                  <a:srgbClr val="000000"/>
                </a:solidFill>
                <a:ea typeface="Microsoft YaHei" charset="0"/>
                <a:cs typeface="Microsoft YaHei" charset="0"/>
              </a:rPr>
              <a:t>на 2025 год и плановый период 2026 и 2027 годов» </a:t>
            </a:r>
          </a:p>
          <a:p>
            <a:pPr algn="ctr" defTabSz="449263" fontAlgn="base"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4000" b="1" i="1" dirty="0">
              <a:solidFill>
                <a:srgbClr val="000000"/>
              </a:solidFill>
              <a:ea typeface="Microsoft YaHei" charset="0"/>
              <a:cs typeface="Microsoft YaHei" charset="0"/>
            </a:endParaRPr>
          </a:p>
          <a:p>
            <a:pPr algn="ctr" defTabSz="449263" fontAlgn="base"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4000" b="1" dirty="0">
                <a:solidFill>
                  <a:srgbClr val="000000"/>
                </a:solidFill>
                <a:ea typeface="Microsoft YaHei" charset="0"/>
                <a:cs typeface="Microsoft YaHei" charset="0"/>
              </a:rPr>
              <a:t>Бюджет для граждан</a:t>
            </a:r>
          </a:p>
          <a:p>
            <a:pPr algn="ctr" defTabSz="449263" fontAlgn="base"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4000" b="1" dirty="0">
              <a:solidFill>
                <a:srgbClr val="000000"/>
              </a:solidFill>
              <a:ea typeface="Microsoft YaHei" charset="0"/>
              <a:cs typeface="Microsoft YaHei" charset="0"/>
            </a:endParaRPr>
          </a:p>
          <a:p>
            <a:pPr algn="ctr" defTabSz="449263" fontAlgn="base"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b="1" dirty="0">
                <a:solidFill>
                  <a:srgbClr val="000000"/>
                </a:solidFill>
                <a:ea typeface="Microsoft YaHei" charset="0"/>
                <a:cs typeface="Microsoft YaHei" charset="0"/>
              </a:rPr>
              <a:t>Декабрь 20</a:t>
            </a:r>
            <a:r>
              <a:rPr lang="en-US" b="1" dirty="0">
                <a:solidFill>
                  <a:srgbClr val="000000"/>
                </a:solidFill>
                <a:ea typeface="Microsoft YaHei" charset="0"/>
                <a:cs typeface="Microsoft YaHei" charset="0"/>
              </a:rPr>
              <a:t>24</a:t>
            </a:r>
            <a:r>
              <a:rPr lang="ru-RU" b="1" dirty="0">
                <a:solidFill>
                  <a:srgbClr val="000000"/>
                </a:solidFill>
                <a:ea typeface="Microsoft YaHei" charset="0"/>
                <a:cs typeface="Microsoft YaHei" charset="0"/>
              </a:rPr>
              <a:t> года</a:t>
            </a:r>
            <a:br>
              <a:rPr lang="ru-RU" b="1" dirty="0">
                <a:solidFill>
                  <a:srgbClr val="000000"/>
                </a:solidFill>
                <a:ea typeface="Microsoft YaHei" charset="0"/>
                <a:cs typeface="Microsoft YaHei" charset="0"/>
              </a:rPr>
            </a:br>
            <a:endParaRPr lang="ru-RU" b="1" dirty="0">
              <a:solidFill>
                <a:srgbClr val="000000"/>
              </a:solidFill>
              <a:ea typeface="Microsoft YaHei" charset="0"/>
              <a:cs typeface="Microsoft YaHe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48843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upload.wikimedia.org/wikipedia/commons/1/19/Coat_of_Arms_of_Molokovsky_rayon_%28Tver_oblast%29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990947" cy="1412777"/>
          </a:xfrm>
          <a:prstGeom prst="rect">
            <a:avLst/>
          </a:prstGeom>
          <a:ln cmpd="sng">
            <a:noFill/>
          </a:ln>
          <a:effectLst/>
        </p:spPr>
      </p:pic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685800" y="1500188"/>
            <a:ext cx="7772400" cy="416106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4000" b="1" dirty="0">
                <a:solidFill>
                  <a:srgbClr val="000000"/>
                </a:solidFill>
                <a:latin typeface="Calibri" pitchFamily="32" charset="0"/>
                <a:ea typeface="Microsoft YaHei" charset="0"/>
                <a:cs typeface="Microsoft YaHei" charset="0"/>
              </a:rPr>
              <a:t> </a:t>
            </a:r>
            <a:r>
              <a:rPr lang="ru-RU" sz="2200" b="1" dirty="0">
                <a:solidFill>
                  <a:srgbClr val="000000"/>
                </a:solidFill>
                <a:latin typeface="Calibri" pitchFamily="32" charset="0"/>
                <a:ea typeface="Microsoft YaHei" charset="0"/>
                <a:cs typeface="Microsoft YaHei" charset="0"/>
              </a:rPr>
              <a:t>Бюджет для граждан - это документ, который содержит основные положения бюджета округа  и отчёта об исполнении бюджета округа в доступной и понятной форме.</a:t>
            </a:r>
            <a:br>
              <a:rPr lang="ru-RU" sz="2200" b="1" dirty="0">
                <a:solidFill>
                  <a:srgbClr val="000000"/>
                </a:solidFill>
                <a:latin typeface="Calibri" pitchFamily="32" charset="0"/>
                <a:ea typeface="Microsoft YaHei" charset="0"/>
                <a:cs typeface="Microsoft YaHei" charset="0"/>
              </a:rPr>
            </a:br>
            <a:br>
              <a:rPr lang="ru-RU" sz="2200" b="1" dirty="0">
                <a:solidFill>
                  <a:srgbClr val="000000"/>
                </a:solidFill>
                <a:latin typeface="Calibri" pitchFamily="32" charset="0"/>
                <a:ea typeface="Microsoft YaHei" charset="0"/>
                <a:cs typeface="Microsoft YaHei" charset="0"/>
              </a:rPr>
            </a:br>
            <a:r>
              <a:rPr lang="ru-RU" sz="2200" b="1" dirty="0">
                <a:solidFill>
                  <a:srgbClr val="000000"/>
                </a:solidFill>
                <a:latin typeface="Calibri" pitchFamily="32" charset="0"/>
                <a:ea typeface="Microsoft YaHei" charset="0"/>
                <a:cs typeface="Microsoft YaHei" charset="0"/>
              </a:rPr>
              <a:t>«Бюджет для граждан» Молоковского муниципального округа позволит ознакомиться  с основными положениями бюджета Молоковского муниципального округа  на 2025 год и плановый период 2026 и 2027 годов.</a:t>
            </a:r>
            <a:br>
              <a:rPr lang="ru-RU" sz="4000" b="1" dirty="0">
                <a:solidFill>
                  <a:srgbClr val="000000"/>
                </a:solidFill>
                <a:latin typeface="Calibri" pitchFamily="32" charset="0"/>
                <a:ea typeface="Microsoft YaHei" charset="0"/>
                <a:cs typeface="Microsoft YaHei" charset="0"/>
              </a:rPr>
            </a:br>
            <a:endParaRPr lang="ru-RU" sz="4000" b="1" dirty="0">
              <a:solidFill>
                <a:srgbClr val="000000"/>
              </a:solidFill>
              <a:latin typeface="Calibri" pitchFamily="32" charset="0"/>
              <a:ea typeface="Microsoft YaHei" charset="0"/>
              <a:cs typeface="Microsoft YaHe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15681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upload.wikimedia.org/wikipedia/commons/1/19/Coat_of_Arms_of_Molokovsky_rayon_%28Tver_oblast%29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990947" cy="1412777"/>
          </a:xfrm>
          <a:prstGeom prst="rect">
            <a:avLst/>
          </a:prstGeom>
          <a:ln cmpd="sng">
            <a:noFill/>
          </a:ln>
          <a:effectLst/>
        </p:spPr>
      </p:pic>
      <p:sp>
        <p:nvSpPr>
          <p:cNvPr id="3" name="Text Box 1"/>
          <p:cNvSpPr txBox="1">
            <a:spLocks noChangeArrowheads="1"/>
          </p:cNvSpPr>
          <p:nvPr/>
        </p:nvSpPr>
        <p:spPr bwMode="auto">
          <a:xfrm>
            <a:off x="1619672" y="908720"/>
            <a:ext cx="5400600" cy="4202906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 algn="ctr">
              <a:spcBef>
                <a:spcPts val="1200"/>
              </a:spcBef>
              <a:spcAft>
                <a:spcPts val="1200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2800" b="1" dirty="0">
              <a:solidFill>
                <a:srgbClr val="000000"/>
              </a:solidFill>
              <a:latin typeface="Times New Roman" pitchFamily="16" charset="0"/>
              <a:ea typeface="Microsoft YaHei" charset="0"/>
              <a:cs typeface="Microsoft YaHei" charset="0"/>
            </a:endParaRPr>
          </a:p>
          <a:p>
            <a:pPr algn="ctr">
              <a:spcBef>
                <a:spcPts val="1200"/>
              </a:spcBef>
              <a:spcAft>
                <a:spcPts val="1200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800" b="1" dirty="0">
                <a:solidFill>
                  <a:srgbClr val="000000"/>
                </a:solidFill>
                <a:latin typeface="Times New Roman" pitchFamily="16" charset="0"/>
                <a:ea typeface="Microsoft YaHei" charset="0"/>
                <a:cs typeface="Microsoft YaHei" charset="0"/>
              </a:rPr>
              <a:t>Вводная часть</a:t>
            </a:r>
          </a:p>
          <a:p>
            <a:pPr algn="ctr">
              <a:spcBef>
                <a:spcPts val="1200"/>
              </a:spcBef>
              <a:spcAft>
                <a:spcPts val="1200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800" b="1" dirty="0">
                <a:solidFill>
                  <a:srgbClr val="000000"/>
                </a:solidFill>
                <a:latin typeface="Times New Roman" pitchFamily="16" charset="0"/>
                <a:ea typeface="Microsoft YaHei" charset="0"/>
                <a:cs typeface="Microsoft YaHei" charset="0"/>
              </a:rPr>
              <a:t>Доходы бюджета</a:t>
            </a:r>
          </a:p>
          <a:p>
            <a:pPr algn="ctr">
              <a:spcBef>
                <a:spcPts val="1200"/>
              </a:spcBef>
              <a:spcAft>
                <a:spcPts val="1200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800" b="1" dirty="0">
                <a:solidFill>
                  <a:srgbClr val="000000"/>
                </a:solidFill>
                <a:latin typeface="Times New Roman" pitchFamily="16" charset="0"/>
                <a:ea typeface="Microsoft YaHei" charset="0"/>
                <a:cs typeface="Microsoft YaHei" charset="0"/>
              </a:rPr>
              <a:t>Расходы бюджета</a:t>
            </a:r>
          </a:p>
          <a:p>
            <a:pPr algn="ctr">
              <a:spcBef>
                <a:spcPts val="1200"/>
              </a:spcBef>
              <a:spcAft>
                <a:spcPts val="1200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2800" b="1" dirty="0">
              <a:solidFill>
                <a:srgbClr val="000000"/>
              </a:solidFill>
              <a:latin typeface="Times New Roman" pitchFamily="16" charset="0"/>
              <a:ea typeface="Microsoft YaHei" charset="0"/>
              <a:cs typeface="Microsoft YaHe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81038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upload.wikimedia.org/wikipedia/commons/1/19/Coat_of_Arms_of_Molokovsky_rayon_%28Tver_oblast%29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990947" cy="1412777"/>
          </a:xfrm>
          <a:prstGeom prst="rect">
            <a:avLst/>
          </a:prstGeom>
          <a:ln cmpd="sng">
            <a:noFill/>
          </a:ln>
          <a:effectLst/>
        </p:spPr>
      </p:pic>
      <p:sp>
        <p:nvSpPr>
          <p:cNvPr id="3" name="Text Box 1"/>
          <p:cNvSpPr txBox="1">
            <a:spLocks noChangeArrowheads="1"/>
          </p:cNvSpPr>
          <p:nvPr/>
        </p:nvSpPr>
        <p:spPr bwMode="auto">
          <a:xfrm>
            <a:off x="3216275" y="3176588"/>
            <a:ext cx="2871788" cy="57785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 algn="ctr">
              <a:spcBef>
                <a:spcPts val="1200"/>
              </a:spcBef>
              <a:spcAft>
                <a:spcPts val="1200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3200" b="1" dirty="0">
                <a:solidFill>
                  <a:srgbClr val="000000"/>
                </a:solidFill>
                <a:latin typeface="Times New Roman" pitchFamily="16" charset="0"/>
                <a:ea typeface="Microsoft YaHei" charset="0"/>
                <a:cs typeface="Microsoft YaHei" charset="0"/>
              </a:rPr>
              <a:t>Вводная часть</a:t>
            </a:r>
          </a:p>
        </p:txBody>
      </p:sp>
    </p:spTree>
    <p:extLst>
      <p:ext uri="{BB962C8B-B14F-4D97-AF65-F5344CB8AC3E}">
        <p14:creationId xmlns:p14="http://schemas.microsoft.com/office/powerpoint/2010/main" val="16675857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upload.wikimedia.org/wikipedia/commons/1/19/Coat_of_Arms_of_Molokovsky_rayon_%28Tver_oblast%29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990947" cy="1412777"/>
          </a:xfrm>
          <a:prstGeom prst="rect">
            <a:avLst/>
          </a:prstGeom>
          <a:ln cmpd="sng">
            <a:noFill/>
          </a:ln>
          <a:effectLst/>
        </p:spPr>
      </p:pic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349250" y="1412776"/>
            <a:ext cx="8794750" cy="5256311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 algn="just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600" b="1" dirty="0">
                <a:solidFill>
                  <a:srgbClr val="000000"/>
                </a:solidFill>
                <a:latin typeface="Times New Roman" pitchFamily="16" charset="0"/>
                <a:ea typeface="Microsoft YaHei" charset="0"/>
                <a:cs typeface="Microsoft YaHei" charset="0"/>
              </a:rPr>
              <a:t>Бюджет - </a:t>
            </a:r>
            <a:r>
              <a:rPr lang="ru-RU" sz="1600" dirty="0">
                <a:solidFill>
                  <a:srgbClr val="000000"/>
                </a:solidFill>
                <a:latin typeface="Times New Roman" pitchFamily="16" charset="0"/>
                <a:ea typeface="Microsoft YaHei" charset="0"/>
                <a:cs typeface="Microsoft YaHei" charset="0"/>
              </a:rPr>
              <a:t>форма образования и расходования денежных средств, предназначенных для финансового обеспечения задач и функций государства и местного самоуправления.</a:t>
            </a:r>
          </a:p>
          <a:p>
            <a:pPr algn="just">
              <a:spcBef>
                <a:spcPts val="60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600" dirty="0">
                <a:solidFill>
                  <a:srgbClr val="000000"/>
                </a:solidFill>
                <a:latin typeface="Times New Roman" pitchFamily="16" charset="0"/>
                <a:ea typeface="Microsoft YaHei" charset="0"/>
                <a:cs typeface="Microsoft YaHei" charset="0"/>
              </a:rPr>
              <a:t>Бюджетная система Российской Федерации</a:t>
            </a:r>
          </a:p>
          <a:p>
            <a:pPr algn="just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400" dirty="0">
                <a:solidFill>
                  <a:srgbClr val="000000"/>
                </a:solidFill>
                <a:latin typeface="Times New Roman" pitchFamily="16" charset="0"/>
                <a:ea typeface="Microsoft YaHei" charset="0"/>
                <a:cs typeface="Microsoft YaHei" charset="0"/>
              </a:rPr>
              <a:t> </a:t>
            </a:r>
            <a:r>
              <a:rPr lang="ru-RU" sz="1400" dirty="0">
                <a:solidFill>
                  <a:srgbClr val="000000"/>
                </a:solidFill>
                <a:ea typeface="Microsoft YaHei" charset="0"/>
                <a:cs typeface="Microsoft YaHei" charset="0"/>
              </a:rPr>
              <a:t>- </a:t>
            </a:r>
            <a:r>
              <a:rPr lang="ru-RU" sz="1400" dirty="0">
                <a:solidFill>
                  <a:srgbClr val="000000"/>
                </a:solidFill>
                <a:latin typeface="Times New Roman" pitchFamily="16" charset="0"/>
                <a:ea typeface="Microsoft YaHei" charset="0"/>
                <a:cs typeface="Microsoft YaHei" charset="0"/>
              </a:rPr>
              <a:t>основанная на экономических отношениях и государственном устройстве Российской Федерации, регулируемая законодательством Российской Федерации совокупность федерального бюджета, бюджетов субъектов Российской Федерации, местных бюджетов и бюджетов государственных внебюджетных фондов;</a:t>
            </a:r>
          </a:p>
          <a:p>
            <a:pPr algn="just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100" dirty="0">
                <a:solidFill>
                  <a:srgbClr val="000000"/>
                </a:solidFill>
                <a:latin typeface="Times New Roman" pitchFamily="16" charset="0"/>
                <a:ea typeface="Microsoft YaHei" charset="0"/>
                <a:cs typeface="Microsoft YaHei" charset="0"/>
              </a:rPr>
              <a:t>          (Бюджетный кодекс Российской Федерации статья 6)</a:t>
            </a:r>
          </a:p>
          <a:p>
            <a:pPr algn="just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600" dirty="0">
                <a:solidFill>
                  <a:srgbClr val="000000"/>
                </a:solidFill>
                <a:latin typeface="Times New Roman" pitchFamily="16" charset="0"/>
                <a:ea typeface="Microsoft YaHei" charset="0"/>
                <a:cs typeface="Microsoft YaHei" charset="0"/>
              </a:rPr>
              <a:t>Бюджетная система Российской Федерации основана на принципах:</a:t>
            </a:r>
          </a:p>
          <a:p>
            <a:pPr algn="just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200" dirty="0">
                <a:solidFill>
                  <a:srgbClr val="000000"/>
                </a:solidFill>
                <a:latin typeface="Times New Roman" pitchFamily="16" charset="0"/>
                <a:ea typeface="Microsoft YaHei" charset="0"/>
                <a:cs typeface="Microsoft YaHei" charset="0"/>
              </a:rPr>
              <a:t>   </a:t>
            </a:r>
            <a:r>
              <a:rPr lang="ru-RU" sz="1400" dirty="0">
                <a:solidFill>
                  <a:srgbClr val="000000"/>
                </a:solidFill>
                <a:latin typeface="Times New Roman" pitchFamily="16" charset="0"/>
                <a:ea typeface="Microsoft YaHei" charset="0"/>
                <a:cs typeface="Microsoft YaHei" charset="0"/>
              </a:rPr>
              <a:t>1. Единства бюджетной системы Российской Федерации;</a:t>
            </a:r>
          </a:p>
          <a:p>
            <a:pPr algn="just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400" dirty="0">
                <a:solidFill>
                  <a:srgbClr val="000000"/>
                </a:solidFill>
                <a:latin typeface="Times New Roman" pitchFamily="16" charset="0"/>
                <a:ea typeface="Microsoft YaHei" charset="0"/>
                <a:cs typeface="Microsoft YaHei" charset="0"/>
              </a:rPr>
              <a:t>   2. Разграничения доходов, расходов и источников финансирования дефицитов бюджетов между бюджетами бюджетной системы РФ;</a:t>
            </a:r>
          </a:p>
          <a:p>
            <a:pPr algn="just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400" dirty="0">
                <a:solidFill>
                  <a:srgbClr val="000000"/>
                </a:solidFill>
                <a:latin typeface="Times New Roman" pitchFamily="16" charset="0"/>
                <a:ea typeface="Microsoft YaHei" charset="0"/>
                <a:cs typeface="Microsoft YaHei" charset="0"/>
              </a:rPr>
              <a:t>   3. Самостоятельности бюджетов;</a:t>
            </a:r>
          </a:p>
          <a:p>
            <a:pPr algn="just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400" dirty="0">
                <a:solidFill>
                  <a:srgbClr val="000000"/>
                </a:solidFill>
                <a:latin typeface="Times New Roman" pitchFamily="16" charset="0"/>
                <a:ea typeface="Microsoft YaHei" charset="0"/>
                <a:cs typeface="Microsoft YaHei" charset="0"/>
              </a:rPr>
              <a:t>   4. Равенства бюджетных прав субъектов РФ, муниципальных образований;</a:t>
            </a:r>
          </a:p>
          <a:p>
            <a:pPr algn="just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400" dirty="0">
                <a:solidFill>
                  <a:srgbClr val="000000"/>
                </a:solidFill>
                <a:latin typeface="Times New Roman" pitchFamily="16" charset="0"/>
                <a:ea typeface="Microsoft YaHei" charset="0"/>
                <a:cs typeface="Microsoft YaHei" charset="0"/>
              </a:rPr>
              <a:t>   5. Полноты отражения доходов, расходов и источников финансирования дефицитов бюджетов;</a:t>
            </a:r>
          </a:p>
          <a:p>
            <a:pPr algn="just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400" dirty="0">
                <a:solidFill>
                  <a:srgbClr val="000000"/>
                </a:solidFill>
                <a:latin typeface="Times New Roman" pitchFamily="16" charset="0"/>
                <a:ea typeface="Microsoft YaHei" charset="0"/>
                <a:cs typeface="Microsoft YaHei" charset="0"/>
              </a:rPr>
              <a:t>   6. Сбалансированности бюджета;</a:t>
            </a:r>
          </a:p>
          <a:p>
            <a:pPr algn="just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400" dirty="0">
                <a:solidFill>
                  <a:srgbClr val="000000"/>
                </a:solidFill>
                <a:latin typeface="Times New Roman" pitchFamily="16" charset="0"/>
                <a:ea typeface="Microsoft YaHei" charset="0"/>
                <a:cs typeface="Microsoft YaHei" charset="0"/>
              </a:rPr>
              <a:t>   7. Эффективности использования бюджетных средств;</a:t>
            </a:r>
          </a:p>
          <a:p>
            <a:pPr algn="just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400" dirty="0">
                <a:solidFill>
                  <a:srgbClr val="000000"/>
                </a:solidFill>
                <a:latin typeface="Times New Roman" pitchFamily="16" charset="0"/>
                <a:ea typeface="Microsoft YaHei" charset="0"/>
                <a:cs typeface="Microsoft YaHei" charset="0"/>
              </a:rPr>
              <a:t>   8. Общего (совокупного) покрытия расходов бюджетов;</a:t>
            </a:r>
          </a:p>
          <a:p>
            <a:pPr algn="just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400" dirty="0">
                <a:solidFill>
                  <a:srgbClr val="000000"/>
                </a:solidFill>
                <a:latin typeface="Times New Roman" pitchFamily="16" charset="0"/>
                <a:ea typeface="Microsoft YaHei" charset="0"/>
                <a:cs typeface="Microsoft YaHei" charset="0"/>
              </a:rPr>
              <a:t>   9. Прозрачности (открытости);</a:t>
            </a:r>
          </a:p>
          <a:p>
            <a:pPr algn="just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400" dirty="0">
                <a:solidFill>
                  <a:srgbClr val="000000"/>
                </a:solidFill>
                <a:latin typeface="Times New Roman" pitchFamily="16" charset="0"/>
                <a:ea typeface="Microsoft YaHei" charset="0"/>
                <a:cs typeface="Microsoft YaHei" charset="0"/>
              </a:rPr>
              <a:t>   10. Достоверности бюджета;</a:t>
            </a:r>
          </a:p>
          <a:p>
            <a:pPr algn="just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400" dirty="0">
                <a:solidFill>
                  <a:srgbClr val="000000"/>
                </a:solidFill>
                <a:latin typeface="Times New Roman" pitchFamily="16" charset="0"/>
                <a:ea typeface="Microsoft YaHei" charset="0"/>
                <a:cs typeface="Microsoft YaHei" charset="0"/>
              </a:rPr>
              <a:t>   11. Адресности и целевого характера бюджетных средств;</a:t>
            </a:r>
          </a:p>
          <a:p>
            <a:pPr algn="just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400" dirty="0">
                <a:solidFill>
                  <a:srgbClr val="000000"/>
                </a:solidFill>
                <a:latin typeface="Times New Roman" pitchFamily="16" charset="0"/>
                <a:ea typeface="Microsoft YaHei" charset="0"/>
                <a:cs typeface="Microsoft YaHei" charset="0"/>
              </a:rPr>
              <a:t>   12. Подведомственности расходов бюджетов;</a:t>
            </a:r>
          </a:p>
          <a:p>
            <a:pPr algn="just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400" dirty="0">
                <a:solidFill>
                  <a:srgbClr val="000000"/>
                </a:solidFill>
                <a:latin typeface="Times New Roman" pitchFamily="16" charset="0"/>
                <a:ea typeface="Microsoft YaHei" charset="0"/>
                <a:cs typeface="Microsoft YaHei" charset="0"/>
              </a:rPr>
              <a:t>   13. Единства кассы.</a:t>
            </a:r>
          </a:p>
          <a:p>
            <a:pPr algn="just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100" dirty="0">
                <a:solidFill>
                  <a:srgbClr val="000000"/>
                </a:solidFill>
                <a:latin typeface="Times New Roman" pitchFamily="16" charset="0"/>
                <a:ea typeface="Microsoft YaHei" charset="0"/>
                <a:cs typeface="Microsoft YaHei" charset="0"/>
              </a:rPr>
              <a:t>      (Бюджетный кодекс Российской Федерации статья 28)</a:t>
            </a:r>
          </a:p>
        </p:txBody>
      </p:sp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3203848" y="691183"/>
            <a:ext cx="3249141" cy="395288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 algn="ctr">
              <a:spcBef>
                <a:spcPts val="1200"/>
              </a:spcBef>
              <a:spcAft>
                <a:spcPts val="1200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dirty="0">
                <a:solidFill>
                  <a:srgbClr val="000000"/>
                </a:solidFill>
                <a:latin typeface="Times New Roman" pitchFamily="16" charset="0"/>
                <a:ea typeface="Microsoft YaHei" charset="0"/>
                <a:cs typeface="Microsoft YaHei" charset="0"/>
              </a:rPr>
              <a:t>Понятия и Термины</a:t>
            </a:r>
          </a:p>
        </p:txBody>
      </p:sp>
    </p:spTree>
    <p:extLst>
      <p:ext uri="{BB962C8B-B14F-4D97-AF65-F5344CB8AC3E}">
        <p14:creationId xmlns:p14="http://schemas.microsoft.com/office/powerpoint/2010/main" val="20662082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upload.wikimedia.org/wikipedia/commons/1/19/Coat_of_Arms_of_Molokovsky_rayon_%28Tver_oblast%29.png">
            <a:extLst>
              <a:ext uri="{FF2B5EF4-FFF2-40B4-BE49-F238E27FC236}">
                <a16:creationId xmlns:a16="http://schemas.microsoft.com/office/drawing/2014/main" id="{A609F8B5-3FD2-4480-AC08-0C4C88A3FD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990947" cy="1412777"/>
          </a:xfrm>
          <a:prstGeom prst="rect">
            <a:avLst/>
          </a:prstGeom>
          <a:ln cmpd="sng">
            <a:noFill/>
          </a:ln>
          <a:effectLst/>
        </p:spPr>
      </p:pic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C117FA2-B2D4-4507-9135-5B7D20D99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spcBef>
                <a:spcPts val="1200"/>
              </a:spcBef>
              <a:spcAft>
                <a:spcPts val="120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dirty="0">
                <a:solidFill>
                  <a:srgbClr val="000000"/>
                </a:solidFill>
                <a:latin typeface="Times New Roman" pitchFamily="16" charset="0"/>
                <a:ea typeface="Microsoft YaHei" charset="0"/>
                <a:cs typeface="Microsoft YaHei" charset="0"/>
              </a:rPr>
              <a:t>Понятия и Термины</a:t>
            </a:r>
            <a:br>
              <a:rPr lang="ru-RU" sz="2000" b="1" dirty="0">
                <a:solidFill>
                  <a:srgbClr val="000000"/>
                </a:solidFill>
                <a:latin typeface="Times New Roman" pitchFamily="16" charset="0"/>
                <a:ea typeface="Microsoft YaHei" charset="0"/>
                <a:cs typeface="Microsoft YaHei" charset="0"/>
              </a:rPr>
            </a:br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08CDB55-6B3A-4EA7-B26F-BB34A222E2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2778"/>
            <a:ext cx="8229600" cy="4713386"/>
          </a:xfrm>
        </p:spPr>
        <p:txBody>
          <a:bodyPr>
            <a:normAutofit fontScale="70000" lnSpcReduction="20000"/>
          </a:bodyPr>
          <a:lstStyle/>
          <a:p>
            <a:pPr marL="0" lvl="0" indent="0" algn="just">
              <a:spcBef>
                <a:spcPts val="0"/>
              </a:spcBef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600" b="1" dirty="0">
                <a:solidFill>
                  <a:srgbClr val="000000"/>
                </a:solidFill>
                <a:latin typeface="Times New Roman" panose="02020603050405020304" pitchFamily="18" charset="0"/>
                <a:ea typeface="Microsoft YaHei" charset="0"/>
                <a:cs typeface="Times New Roman" panose="02020603050405020304" pitchFamily="18" charset="0"/>
              </a:rPr>
              <a:t>Принцип прозрачности (открытости) означает:</a:t>
            </a:r>
          </a:p>
          <a:p>
            <a:pPr marL="0" lvl="0" indent="0" algn="just">
              <a:spcBef>
                <a:spcPts val="0"/>
              </a:spcBef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2600" b="1" dirty="0">
              <a:solidFill>
                <a:srgbClr val="000000"/>
              </a:solidFill>
              <a:latin typeface="Times New Roman" panose="02020603050405020304" pitchFamily="18" charset="0"/>
              <a:ea typeface="Microsoft YaHei" charset="0"/>
              <a:cs typeface="Times New Roman" panose="02020603050405020304" pitchFamily="18" charset="0"/>
            </a:endParaRPr>
          </a:p>
          <a:p>
            <a:pPr indent="342900" algn="just">
              <a:spcAft>
                <a:spcPts val="0"/>
              </a:spcAft>
            </a:pPr>
            <a:r>
              <a:rPr lang="ru-RU" sz="2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обязательное опубликование в средствах массовой информации утвержденных бюджетов и отчетов об их исполнении, полноту представления информации о ходе исполнения бюджетов;</a:t>
            </a:r>
          </a:p>
          <a:p>
            <a:pPr indent="342900" algn="just">
              <a:spcAft>
                <a:spcPts val="0"/>
              </a:spcAft>
            </a:pPr>
            <a:endParaRPr lang="ru-RU" sz="2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42900" algn="just">
              <a:spcAft>
                <a:spcPts val="0"/>
              </a:spcAft>
            </a:pPr>
            <a:r>
              <a:rPr lang="ru-RU" sz="2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обязательную открытость для общества и средств массовой информации проектов бюджетов, внесенных в законодательные (представительные) органы государственной власти (представительные органы муниципальных образований), процедур рассмотрения и принятия решений по проектам бюджетов;</a:t>
            </a:r>
          </a:p>
          <a:p>
            <a:pPr indent="342900" algn="just">
              <a:spcAft>
                <a:spcPts val="0"/>
              </a:spcAft>
            </a:pPr>
            <a:endParaRPr lang="ru-RU" sz="2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42900" algn="just">
              <a:spcAft>
                <a:spcPts val="0"/>
              </a:spcAft>
            </a:pPr>
            <a:r>
              <a:rPr lang="ru-RU" sz="2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обеспечение доступа к информации, размещенной в информационно-телекоммуникационной сети "Интернет" на едином портале бюджетной системы Российской Федерации;</a:t>
            </a:r>
          </a:p>
          <a:p>
            <a:pPr indent="342900" algn="just">
              <a:spcAft>
                <a:spcPts val="0"/>
              </a:spcAft>
            </a:pPr>
            <a:endParaRPr lang="ru-RU" sz="2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42900" algn="just">
              <a:spcAft>
                <a:spcPts val="0"/>
              </a:spcAft>
            </a:pPr>
            <a:r>
              <a:rPr lang="ru-RU" sz="2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стабильность и (или) преемственность бюджетной классификации Российской Федерации.</a:t>
            </a:r>
          </a:p>
          <a:p>
            <a:pPr marL="0" indent="0">
              <a:buNone/>
            </a:pPr>
            <a:r>
              <a:rPr lang="ru-RU" sz="1800" dirty="0">
                <a:solidFill>
                  <a:srgbClr val="000000"/>
                </a:solidFill>
                <a:latin typeface="Times New Roman" pitchFamily="16" charset="0"/>
                <a:ea typeface="Microsoft YaHei" charset="0"/>
                <a:cs typeface="Microsoft YaHei" charset="0"/>
              </a:rPr>
              <a:t>        (Бюджетный кодекс Российской Федерации статья 36)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11647161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upload.wikimedia.org/wikipedia/commons/1/19/Coat_of_Arms_of_Molokovsky_rayon_%28Tver_oblast%29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990947" cy="1412777"/>
          </a:xfrm>
          <a:prstGeom prst="rect">
            <a:avLst/>
          </a:prstGeom>
          <a:ln cmpd="sng">
            <a:noFill/>
          </a:ln>
          <a:effectLst/>
        </p:spPr>
      </p:pic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360363" y="1368425"/>
            <a:ext cx="8604125" cy="532765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 marL="285750" indent="457200">
              <a:buClrTx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600" dirty="0">
                <a:solidFill>
                  <a:srgbClr val="000000"/>
                </a:solidFill>
                <a:latin typeface="Times New Roman" pitchFamily="16" charset="0"/>
                <a:ea typeface="Microsoft YaHei" charset="0"/>
                <a:cs typeface="Microsoft YaHei" charset="0"/>
              </a:rPr>
              <a:t>Доходы бюджета – </a:t>
            </a:r>
          </a:p>
          <a:p>
            <a:pPr marL="285750">
              <a:buClrTx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400" dirty="0">
                <a:solidFill>
                  <a:srgbClr val="000000"/>
                </a:solidFill>
                <a:latin typeface="Times New Roman" pitchFamily="16" charset="0"/>
                <a:ea typeface="Microsoft YaHei" charset="0"/>
                <a:cs typeface="Microsoft YaHei" charset="0"/>
              </a:rPr>
              <a:t>поступающие в бюджет денежные средства, за исключением средств, являющихся в соответствии с Бюджетным Кодексом РФ источниками финансирования дефицита бюджета;</a:t>
            </a:r>
          </a:p>
          <a:p>
            <a:pPr marL="285750" indent="457200">
              <a:spcBef>
                <a:spcPts val="600"/>
              </a:spcBef>
              <a:buClrTx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600" dirty="0">
                <a:solidFill>
                  <a:srgbClr val="000000"/>
                </a:solidFill>
                <a:latin typeface="Times New Roman" pitchFamily="16" charset="0"/>
                <a:ea typeface="Microsoft YaHei" charset="0"/>
                <a:cs typeface="Microsoft YaHei" charset="0"/>
              </a:rPr>
              <a:t>Расходы бюджета -</a:t>
            </a:r>
          </a:p>
          <a:p>
            <a:pPr marL="285750">
              <a:spcBef>
                <a:spcPts val="600"/>
              </a:spcBef>
              <a:buClrTx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400" dirty="0">
                <a:solidFill>
                  <a:srgbClr val="000000"/>
                </a:solidFill>
                <a:latin typeface="Times New Roman" pitchFamily="16" charset="0"/>
                <a:ea typeface="Microsoft YaHei" charset="0"/>
                <a:cs typeface="Microsoft YaHei" charset="0"/>
              </a:rPr>
              <a:t>выплачиваемые из бюджета денежные средства, за исключением средств, являющихся в соответствии с Бюджетным Кодексом РФ источниками финансирования дефицита бюджета;</a:t>
            </a:r>
          </a:p>
          <a:p>
            <a:pPr marL="285750" indent="457200">
              <a:spcBef>
                <a:spcPts val="600"/>
              </a:spcBef>
              <a:buClrTx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600" dirty="0">
                <a:solidFill>
                  <a:srgbClr val="000000"/>
                </a:solidFill>
                <a:latin typeface="Times New Roman" pitchFamily="16" charset="0"/>
                <a:ea typeface="Microsoft YaHei" charset="0"/>
                <a:cs typeface="Microsoft YaHei" charset="0"/>
              </a:rPr>
              <a:t>Дефицит бюджета – </a:t>
            </a:r>
          </a:p>
          <a:p>
            <a:pPr marL="285750">
              <a:spcBef>
                <a:spcPts val="600"/>
              </a:spcBef>
              <a:buClrTx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400" dirty="0">
                <a:solidFill>
                  <a:srgbClr val="000000"/>
                </a:solidFill>
                <a:latin typeface="Times New Roman" pitchFamily="16" charset="0"/>
                <a:ea typeface="Microsoft YaHei" charset="0"/>
                <a:cs typeface="Microsoft YaHei" charset="0"/>
              </a:rPr>
              <a:t>превышение расходов бюджета над его доходами;</a:t>
            </a:r>
          </a:p>
          <a:p>
            <a:pPr marL="285750" indent="457200">
              <a:spcBef>
                <a:spcPts val="600"/>
              </a:spcBef>
              <a:buClrTx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600" dirty="0">
                <a:solidFill>
                  <a:srgbClr val="000000"/>
                </a:solidFill>
                <a:latin typeface="Times New Roman" pitchFamily="16" charset="0"/>
                <a:ea typeface="Microsoft YaHei" charset="0"/>
                <a:cs typeface="Microsoft YaHei" charset="0"/>
              </a:rPr>
              <a:t>Межбюджетные отношения – </a:t>
            </a:r>
          </a:p>
          <a:p>
            <a:pPr marL="285750">
              <a:spcBef>
                <a:spcPts val="600"/>
              </a:spcBef>
              <a:buClrTx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400" dirty="0">
                <a:solidFill>
                  <a:srgbClr val="000000"/>
                </a:solidFill>
                <a:latin typeface="Times New Roman" pitchFamily="16" charset="0"/>
                <a:ea typeface="Microsoft YaHei" charset="0"/>
                <a:cs typeface="Microsoft YaHei" charset="0"/>
              </a:rPr>
              <a:t>взаимоотношения между публично-правовыми образованиями по вопросам регулирования бюджетных правоотношений, организации и осуществления бюджетного процесса;</a:t>
            </a:r>
          </a:p>
          <a:p>
            <a:pPr marL="285750" indent="457200">
              <a:spcBef>
                <a:spcPts val="600"/>
              </a:spcBef>
              <a:buClrTx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600" dirty="0">
                <a:solidFill>
                  <a:srgbClr val="000000"/>
                </a:solidFill>
                <a:latin typeface="Times New Roman" pitchFamily="16" charset="0"/>
                <a:ea typeface="Microsoft YaHei" charset="0"/>
                <a:cs typeface="Microsoft YaHei" charset="0"/>
              </a:rPr>
              <a:t>Межбюджетные трансферты – </a:t>
            </a:r>
          </a:p>
          <a:p>
            <a:pPr marL="285750">
              <a:spcBef>
                <a:spcPts val="600"/>
              </a:spcBef>
              <a:buClrTx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400" dirty="0">
                <a:solidFill>
                  <a:srgbClr val="000000"/>
                </a:solidFill>
                <a:latin typeface="Times New Roman" pitchFamily="16" charset="0"/>
                <a:ea typeface="Microsoft YaHei" charset="0"/>
                <a:cs typeface="Microsoft YaHei" charset="0"/>
              </a:rPr>
              <a:t>средства, предоставляемые одним бюджетом бюджетной системы Российской Федерации другому бюджету бюджетной системы Российской Федерации;</a:t>
            </a:r>
          </a:p>
          <a:p>
            <a:pPr marL="285750" indent="457200">
              <a:spcBef>
                <a:spcPts val="600"/>
              </a:spcBef>
              <a:buClrTx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600" dirty="0">
                <a:solidFill>
                  <a:srgbClr val="000000"/>
                </a:solidFill>
                <a:latin typeface="Times New Roman" pitchFamily="16" charset="0"/>
                <a:ea typeface="Microsoft YaHei" charset="0"/>
                <a:cs typeface="Microsoft YaHei" charset="0"/>
              </a:rPr>
              <a:t>Государственный или муниципальный долг – </a:t>
            </a:r>
          </a:p>
          <a:p>
            <a:pPr marL="285750">
              <a:spcBef>
                <a:spcPts val="600"/>
              </a:spcBef>
              <a:buClrTx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400" dirty="0">
                <a:solidFill>
                  <a:srgbClr val="000000"/>
                </a:solidFill>
                <a:latin typeface="Times New Roman" pitchFamily="16" charset="0"/>
                <a:ea typeface="Microsoft YaHei" charset="0"/>
                <a:cs typeface="Microsoft YaHei" charset="0"/>
              </a:rPr>
              <a:t>обязательства, возникающие из государственных или муниципальных заимствований, гарантий по обязательствам третьих лиц, другие обязательства в соответствии с видами долговых обязательств, установленными Бюджетным Кодексом РФ, принятые на себя Российской Федерацией, субъектом Российской Федерации или муниципальным образованием;</a:t>
            </a:r>
          </a:p>
        </p:txBody>
      </p:sp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3267075" y="720725"/>
            <a:ext cx="2889101" cy="395288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 lvl="0" algn="ctr">
              <a:spcBef>
                <a:spcPts val="1200"/>
              </a:spcBef>
              <a:spcAft>
                <a:spcPts val="120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dirty="0">
                <a:solidFill>
                  <a:srgbClr val="000000"/>
                </a:solidFill>
                <a:latin typeface="Times New Roman" pitchFamily="16" charset="0"/>
                <a:ea typeface="Microsoft YaHei" charset="0"/>
                <a:cs typeface="Microsoft YaHei" charset="0"/>
              </a:rPr>
              <a:t>Понятия и Термины</a:t>
            </a:r>
          </a:p>
        </p:txBody>
      </p:sp>
    </p:spTree>
    <p:extLst>
      <p:ext uri="{BB962C8B-B14F-4D97-AF65-F5344CB8AC3E}">
        <p14:creationId xmlns:p14="http://schemas.microsoft.com/office/powerpoint/2010/main" val="22658286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upload.wikimedia.org/wikipedia/commons/1/19/Coat_of_Arms_of_Molokovsky_rayon_%28Tver_oblast%29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990947" cy="1412777"/>
          </a:xfrm>
          <a:prstGeom prst="rect">
            <a:avLst/>
          </a:prstGeom>
          <a:ln cmpd="sng">
            <a:noFill/>
          </a:ln>
          <a:effectLst/>
        </p:spPr>
      </p:pic>
      <p:sp>
        <p:nvSpPr>
          <p:cNvPr id="3" name="Text Box 1"/>
          <p:cNvSpPr txBox="1">
            <a:spLocks noChangeArrowheads="1"/>
          </p:cNvSpPr>
          <p:nvPr/>
        </p:nvSpPr>
        <p:spPr bwMode="auto">
          <a:xfrm>
            <a:off x="215900" y="1439863"/>
            <a:ext cx="8997950" cy="470217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 marL="285750" indent="457200">
              <a:spcBef>
                <a:spcPts val="600"/>
              </a:spcBef>
              <a:buClrTx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600" dirty="0">
                <a:solidFill>
                  <a:srgbClr val="000000"/>
                </a:solidFill>
                <a:latin typeface="Times New Roman" pitchFamily="16" charset="0"/>
                <a:ea typeface="Microsoft YaHei" charset="0"/>
                <a:cs typeface="Microsoft YaHei" charset="0"/>
              </a:rPr>
              <a:t>Муниципальная  программа Молоковского муниципального округа </a:t>
            </a:r>
            <a:r>
              <a:rPr lang="ru-RU" sz="1400" dirty="0">
                <a:solidFill>
                  <a:srgbClr val="000000"/>
                </a:solidFill>
                <a:latin typeface="Times New Roman" pitchFamily="16" charset="0"/>
                <a:ea typeface="Microsoft YaHei" charset="0"/>
                <a:cs typeface="Microsoft YaHei" charset="0"/>
              </a:rPr>
              <a:t>(далее -  муниципальная  программа) – документ стратегического планирования, содержащий комплекс планируемых мероприятий, взаимоувязанных по задачам, срокам осуществления, исполнителям и ресурсам и обеспечивающих наиболее эффективное достижение целей и решение задач социально-экономического развития Молоковского района;</a:t>
            </a:r>
          </a:p>
          <a:p>
            <a:pPr marL="285750" indent="457200">
              <a:spcBef>
                <a:spcPts val="600"/>
              </a:spcBef>
              <a:buClrTx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600" dirty="0">
                <a:solidFill>
                  <a:srgbClr val="000000"/>
                </a:solidFill>
                <a:latin typeface="Times New Roman" pitchFamily="16" charset="0"/>
                <a:ea typeface="Microsoft YaHei" charset="0"/>
                <a:cs typeface="Microsoft YaHei" charset="0"/>
              </a:rPr>
              <a:t>Подпрограмма  муниципальной  программы </a:t>
            </a:r>
            <a:r>
              <a:rPr lang="ru-RU" sz="1400" dirty="0">
                <a:solidFill>
                  <a:srgbClr val="000000"/>
                </a:solidFill>
                <a:latin typeface="Times New Roman" pitchFamily="16" charset="0"/>
                <a:ea typeface="Microsoft YaHei" charset="0"/>
                <a:cs typeface="Microsoft YaHei" charset="0"/>
              </a:rPr>
              <a:t>(далее - подпрограмма) – </a:t>
            </a:r>
          </a:p>
          <a:p>
            <a:pPr marL="285750">
              <a:spcBef>
                <a:spcPts val="600"/>
              </a:spcBef>
              <a:buClrTx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400" dirty="0">
                <a:solidFill>
                  <a:srgbClr val="000000"/>
                </a:solidFill>
                <a:latin typeface="Times New Roman" pitchFamily="16" charset="0"/>
                <a:ea typeface="Microsoft YaHei" charset="0"/>
                <a:cs typeface="Microsoft YaHei" charset="0"/>
              </a:rPr>
              <a:t>часть муниципальной  программы, являющаяся одним из направлений реализации муниципальной  программы и обеспечивающая достижение целей муниципальной программы;</a:t>
            </a:r>
          </a:p>
          <a:p>
            <a:pPr marL="285750" indent="457200">
              <a:spcBef>
                <a:spcPts val="600"/>
              </a:spcBef>
              <a:buClrTx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600" dirty="0">
                <a:solidFill>
                  <a:srgbClr val="000000"/>
                </a:solidFill>
                <a:latin typeface="Times New Roman" pitchFamily="16" charset="0"/>
                <a:ea typeface="Microsoft YaHei" charset="0"/>
                <a:cs typeface="Microsoft YaHei" charset="0"/>
              </a:rPr>
              <a:t>Администратор муниципальной программы – </a:t>
            </a:r>
            <a:r>
              <a:rPr lang="ru-RU" sz="1400" dirty="0">
                <a:solidFill>
                  <a:srgbClr val="000000"/>
                </a:solidFill>
                <a:latin typeface="Times New Roman" pitchFamily="16" charset="0"/>
                <a:ea typeface="Microsoft YaHei" charset="0"/>
                <a:cs typeface="Microsoft YaHei" charset="0"/>
              </a:rPr>
              <a:t>местная администрация или  структурное подразделение местной администрации, являющиеся главными распорядителями средств местного бюджета и несущие ответственность за реализацию муниципальной  программы и ее эффективность;</a:t>
            </a:r>
          </a:p>
          <a:p>
            <a:pPr marL="285750" indent="457200">
              <a:spcBef>
                <a:spcPts val="600"/>
              </a:spcBef>
              <a:buClrTx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600" dirty="0">
                <a:solidFill>
                  <a:srgbClr val="000000"/>
                </a:solidFill>
                <a:latin typeface="Times New Roman" pitchFamily="16" charset="0"/>
                <a:ea typeface="Microsoft YaHei" charset="0"/>
                <a:cs typeface="Microsoft YaHei" charset="0"/>
              </a:rPr>
              <a:t>Главный администратор программы – </a:t>
            </a:r>
            <a:r>
              <a:rPr lang="ru-RU" sz="1400" dirty="0">
                <a:solidFill>
                  <a:srgbClr val="000000"/>
                </a:solidFill>
                <a:latin typeface="Times New Roman" pitchFamily="16" charset="0"/>
                <a:ea typeface="Microsoft YaHei" charset="0"/>
                <a:cs typeface="Microsoft YaHei" charset="0"/>
              </a:rPr>
              <a:t>администратор муниципальной программы, координирующий деятельность других администраторов муниципальной программы по разработке и реализации муниципальной программы и (или) ее подпрограмм  и определенный при наличии двух и более администраторов муниципальной программы, а также выполняющий функции администратора муниципальной программы в части, касающейся его полномочий;</a:t>
            </a:r>
          </a:p>
        </p:txBody>
      </p:sp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3267075" y="720725"/>
            <a:ext cx="2961109" cy="395288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 lvl="0" algn="ctr">
              <a:spcBef>
                <a:spcPts val="1200"/>
              </a:spcBef>
              <a:spcAft>
                <a:spcPts val="120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dirty="0">
                <a:solidFill>
                  <a:srgbClr val="000000"/>
                </a:solidFill>
                <a:latin typeface="Times New Roman" pitchFamily="16" charset="0"/>
                <a:ea typeface="Microsoft YaHei" charset="0"/>
                <a:cs typeface="Microsoft YaHei" charset="0"/>
              </a:rPr>
              <a:t>Понятия и Термины</a:t>
            </a:r>
          </a:p>
        </p:txBody>
      </p:sp>
    </p:spTree>
    <p:extLst>
      <p:ext uri="{BB962C8B-B14F-4D97-AF65-F5344CB8AC3E}">
        <p14:creationId xmlns:p14="http://schemas.microsoft.com/office/powerpoint/2010/main" val="30394449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upload.wikimedia.org/wikipedia/commons/1/19/Coat_of_Arms_of_Molokovsky_rayon_%28Tver_oblast%29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990947" cy="1412777"/>
          </a:xfrm>
          <a:prstGeom prst="rect">
            <a:avLst/>
          </a:prstGeom>
          <a:ln cmpd="sng">
            <a:noFill/>
          </a:ln>
          <a:effectLst/>
        </p:spPr>
      </p:pic>
      <p:sp>
        <p:nvSpPr>
          <p:cNvPr id="3" name="Text Box 1"/>
          <p:cNvSpPr txBox="1">
            <a:spLocks noChangeArrowheads="1"/>
          </p:cNvSpPr>
          <p:nvPr/>
        </p:nvSpPr>
        <p:spPr bwMode="auto">
          <a:xfrm>
            <a:off x="20307" y="476672"/>
            <a:ext cx="9267947" cy="6381328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 algn="just">
              <a:spcBef>
                <a:spcPts val="60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1600" dirty="0">
              <a:solidFill>
                <a:srgbClr val="000000"/>
              </a:solidFill>
              <a:latin typeface="Times New Roman" pitchFamily="16" charset="0"/>
              <a:ea typeface="Microsoft YaHei" charset="0"/>
              <a:cs typeface="Microsoft YaHei" charset="0"/>
            </a:endParaRPr>
          </a:p>
          <a:p>
            <a:pPr algn="just">
              <a:spcBef>
                <a:spcPts val="60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1600" dirty="0">
              <a:solidFill>
                <a:srgbClr val="000000"/>
              </a:solidFill>
              <a:latin typeface="Times New Roman" pitchFamily="16" charset="0"/>
              <a:ea typeface="Microsoft YaHei" charset="0"/>
              <a:cs typeface="Microsoft YaHei" charset="0"/>
            </a:endParaRPr>
          </a:p>
          <a:p>
            <a:pPr algn="just">
              <a:spcBef>
                <a:spcPts val="60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1600" dirty="0">
              <a:solidFill>
                <a:srgbClr val="000000"/>
              </a:solidFill>
              <a:latin typeface="Times New Roman" pitchFamily="16" charset="0"/>
              <a:ea typeface="Microsoft YaHei" charset="0"/>
              <a:cs typeface="Microsoft YaHei" charset="0"/>
            </a:endParaRPr>
          </a:p>
          <a:p>
            <a:pPr marL="285750" indent="-285750">
              <a:spcBef>
                <a:spcPts val="600"/>
              </a:spcBef>
              <a:buClrTx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600" dirty="0">
                <a:solidFill>
                  <a:srgbClr val="000000"/>
                </a:solidFill>
                <a:latin typeface="Times New Roman" pitchFamily="16" charset="0"/>
                <a:ea typeface="Microsoft YaHei" charset="0"/>
                <a:cs typeface="Microsoft YaHei" charset="0"/>
              </a:rPr>
              <a:t>Цель муниципальной программы - </a:t>
            </a:r>
          </a:p>
          <a:p>
            <a:pPr>
              <a:spcBef>
                <a:spcPts val="600"/>
              </a:spcBef>
              <a:buClrTx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400" dirty="0">
                <a:solidFill>
                  <a:srgbClr val="000000"/>
                </a:solidFill>
                <a:latin typeface="Times New Roman" pitchFamily="16" charset="0"/>
                <a:ea typeface="Microsoft YaHei" charset="0"/>
                <a:cs typeface="Microsoft YaHei" charset="0"/>
              </a:rPr>
              <a:t>состояние дел в сфере реализации муниципальной программы, которое определяется главным администратором муниципальной программы в качестве ориентира своей деятельности при выполнении комплекса мероприятий и характеризуются количественными и (или) качественными показателями;</a:t>
            </a:r>
          </a:p>
          <a:p>
            <a:pPr marL="285750" indent="-285750">
              <a:spcBef>
                <a:spcPts val="600"/>
              </a:spcBef>
              <a:buClrTx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600" dirty="0">
                <a:solidFill>
                  <a:srgbClr val="000000"/>
                </a:solidFill>
                <a:latin typeface="Times New Roman" pitchFamily="16" charset="0"/>
                <a:ea typeface="Microsoft YaHei" charset="0"/>
                <a:cs typeface="Microsoft YaHei" charset="0"/>
              </a:rPr>
              <a:t> Задача подпрограммы - </a:t>
            </a:r>
          </a:p>
          <a:p>
            <a:pPr>
              <a:spcBef>
                <a:spcPts val="600"/>
              </a:spcBef>
              <a:buClrTx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400" dirty="0">
                <a:solidFill>
                  <a:srgbClr val="000000"/>
                </a:solidFill>
                <a:latin typeface="Times New Roman" pitchFamily="16" charset="0"/>
                <a:ea typeface="Microsoft YaHei" charset="0"/>
                <a:cs typeface="Microsoft YaHei" charset="0"/>
              </a:rPr>
              <a:t>направление деятельности главного администратора муниципальной программы и (или) администратора (администраторов) муниципальной программы, обеспечивающее достижение цели или целей муниципальной программы во взаимосвязи с другими задачами подпрограммы;</a:t>
            </a:r>
          </a:p>
          <a:p>
            <a:pPr marL="285750" indent="-285750">
              <a:spcBef>
                <a:spcPts val="600"/>
              </a:spcBef>
              <a:buClrTx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600" dirty="0">
                <a:solidFill>
                  <a:srgbClr val="000000"/>
                </a:solidFill>
                <a:latin typeface="Times New Roman" pitchFamily="16" charset="0"/>
                <a:ea typeface="Microsoft YaHei" charset="0"/>
                <a:cs typeface="Microsoft YaHei" charset="0"/>
              </a:rPr>
              <a:t> Мероприятие подпрограммы </a:t>
            </a:r>
            <a:r>
              <a:rPr lang="ru-RU" sz="1400" dirty="0">
                <a:solidFill>
                  <a:srgbClr val="000000"/>
                </a:solidFill>
                <a:latin typeface="Times New Roman" pitchFamily="16" charset="0"/>
                <a:ea typeface="Microsoft YaHei" charset="0"/>
                <a:cs typeface="Microsoft YaHei" charset="0"/>
              </a:rPr>
              <a:t>(далее - мероприятие) - </a:t>
            </a:r>
          </a:p>
          <a:p>
            <a:pPr>
              <a:spcBef>
                <a:spcPts val="600"/>
              </a:spcBef>
              <a:buClrTx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400" dirty="0">
                <a:solidFill>
                  <a:srgbClr val="000000"/>
                </a:solidFill>
                <a:latin typeface="Times New Roman" pitchFamily="16" charset="0"/>
                <a:ea typeface="Microsoft YaHei" charset="0"/>
                <a:cs typeface="Microsoft YaHei" charset="0"/>
              </a:rPr>
              <a:t>конкретное действие главного администратора муниципальной программы и (или) администратора (администраторов) муниципальной программы для решения соответствующей задачи подпрограммы;</a:t>
            </a:r>
          </a:p>
          <a:p>
            <a:pPr marL="285750" indent="-285750">
              <a:spcBef>
                <a:spcPts val="600"/>
              </a:spcBef>
              <a:buClrTx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600" dirty="0">
                <a:solidFill>
                  <a:srgbClr val="000000"/>
                </a:solidFill>
                <a:latin typeface="Times New Roman" pitchFamily="16" charset="0"/>
                <a:ea typeface="Microsoft YaHei" charset="0"/>
                <a:cs typeface="Microsoft YaHei" charset="0"/>
              </a:rPr>
              <a:t> Показатель цели муниципальной программы - </a:t>
            </a:r>
          </a:p>
          <a:p>
            <a:pPr>
              <a:spcBef>
                <a:spcPts val="600"/>
              </a:spcBef>
              <a:buClrTx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400" dirty="0">
                <a:solidFill>
                  <a:srgbClr val="000000"/>
                </a:solidFill>
                <a:latin typeface="Times New Roman" pitchFamily="16" charset="0"/>
                <a:ea typeface="Microsoft YaHei" charset="0"/>
                <a:cs typeface="Microsoft YaHei" charset="0"/>
              </a:rPr>
              <a:t>конечный результат реализации муниципальной программы, выраженный в количественно измеримых показателях достижения цели муниципальной программы;</a:t>
            </a:r>
          </a:p>
          <a:p>
            <a:pPr marL="285750" indent="-285750">
              <a:spcBef>
                <a:spcPts val="600"/>
              </a:spcBef>
              <a:buClrTx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600" dirty="0">
                <a:solidFill>
                  <a:srgbClr val="000000"/>
                </a:solidFill>
                <a:latin typeface="Times New Roman" pitchFamily="16" charset="0"/>
                <a:ea typeface="Microsoft YaHei" charset="0"/>
                <a:cs typeface="Microsoft YaHei" charset="0"/>
              </a:rPr>
              <a:t> Показатель задачи подпрограммы - </a:t>
            </a:r>
          </a:p>
          <a:p>
            <a:pPr>
              <a:spcBef>
                <a:spcPts val="600"/>
              </a:spcBef>
              <a:buClrTx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400" dirty="0">
                <a:solidFill>
                  <a:srgbClr val="000000"/>
                </a:solidFill>
                <a:latin typeface="Times New Roman" pitchFamily="16" charset="0"/>
                <a:ea typeface="Microsoft YaHei" charset="0"/>
                <a:cs typeface="Microsoft YaHei" charset="0"/>
              </a:rPr>
              <a:t>конечный результат выполнения подпрограммы, выраженный в количественно измеримых показателях решения задачи подпрограммы;</a:t>
            </a:r>
          </a:p>
          <a:p>
            <a:pPr marL="285750" indent="-285750">
              <a:spcBef>
                <a:spcPts val="600"/>
              </a:spcBef>
              <a:buClrTx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400" dirty="0">
                <a:solidFill>
                  <a:srgbClr val="000000"/>
                </a:solidFill>
                <a:latin typeface="Times New Roman" pitchFamily="16" charset="0"/>
                <a:ea typeface="Microsoft YaHei" charset="0"/>
                <a:cs typeface="Microsoft YaHei" charset="0"/>
              </a:rPr>
              <a:t> </a:t>
            </a:r>
            <a:r>
              <a:rPr lang="ru-RU" sz="1600" dirty="0">
                <a:solidFill>
                  <a:srgbClr val="000000"/>
                </a:solidFill>
                <a:latin typeface="Times New Roman" pitchFamily="16" charset="0"/>
                <a:ea typeface="Microsoft YaHei" charset="0"/>
                <a:cs typeface="Microsoft YaHei" charset="0"/>
              </a:rPr>
              <a:t>Показатель мероприятия подпрограммы (административного мероприятия) -</a:t>
            </a:r>
          </a:p>
          <a:p>
            <a:pPr>
              <a:spcBef>
                <a:spcPts val="600"/>
              </a:spcBef>
              <a:buClrTx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400" dirty="0">
                <a:solidFill>
                  <a:srgbClr val="000000"/>
                </a:solidFill>
                <a:latin typeface="Times New Roman" pitchFamily="16" charset="0"/>
                <a:ea typeface="Microsoft YaHei" charset="0"/>
                <a:cs typeface="Microsoft YaHei" charset="0"/>
              </a:rPr>
              <a:t>непосредственный результат выполнения мероприятия подпрограммы (административного мероприятия), выраженный в количественно измеримых показателях;</a:t>
            </a:r>
          </a:p>
          <a:p>
            <a:pPr>
              <a:spcBef>
                <a:spcPts val="600"/>
              </a:spcBef>
              <a:buClrTx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1400" dirty="0">
              <a:solidFill>
                <a:srgbClr val="000000"/>
              </a:solidFill>
              <a:latin typeface="Times New Roman" pitchFamily="16" charset="0"/>
              <a:ea typeface="Microsoft YaHei" charset="0"/>
              <a:cs typeface="Microsoft YaHei" charset="0"/>
            </a:endParaRPr>
          </a:p>
        </p:txBody>
      </p:sp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3779912" y="678968"/>
            <a:ext cx="2664296" cy="395288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 lvl="0" algn="ctr">
              <a:spcBef>
                <a:spcPts val="1200"/>
              </a:spcBef>
              <a:spcAft>
                <a:spcPts val="120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dirty="0">
                <a:solidFill>
                  <a:srgbClr val="000000"/>
                </a:solidFill>
                <a:latin typeface="Times New Roman" pitchFamily="16" charset="0"/>
                <a:ea typeface="Microsoft YaHei" charset="0"/>
                <a:cs typeface="Microsoft YaHei" charset="0"/>
              </a:rPr>
              <a:t>Понятия и Термины</a:t>
            </a:r>
          </a:p>
        </p:txBody>
      </p:sp>
    </p:spTree>
    <p:extLst>
      <p:ext uri="{BB962C8B-B14F-4D97-AF65-F5344CB8AC3E}">
        <p14:creationId xmlns:p14="http://schemas.microsoft.com/office/powerpoint/2010/main" val="12919023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upload.wikimedia.org/wikipedia/commons/1/19/Coat_of_Arms_of_Molokovsky_rayon_%28Tver_oblast%29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990947" cy="1412777"/>
          </a:xfrm>
          <a:prstGeom prst="rect">
            <a:avLst/>
          </a:prstGeom>
          <a:ln cmpd="sng">
            <a:noFill/>
          </a:ln>
          <a:effectLst/>
        </p:spPr>
      </p:pic>
      <p:sp>
        <p:nvSpPr>
          <p:cNvPr id="3" name="Text Box 1"/>
          <p:cNvSpPr txBox="1">
            <a:spLocks noChangeArrowheads="1"/>
          </p:cNvSpPr>
          <p:nvPr/>
        </p:nvSpPr>
        <p:spPr bwMode="auto">
          <a:xfrm>
            <a:off x="1295400" y="503239"/>
            <a:ext cx="7343775" cy="1053554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dirty="0">
                <a:solidFill>
                  <a:srgbClr val="000000"/>
                </a:solidFill>
                <a:latin typeface="Times New Roman" pitchFamily="16" charset="0"/>
                <a:ea typeface="Microsoft YaHei" charset="0"/>
                <a:cs typeface="Microsoft YaHei" charset="0"/>
              </a:rPr>
              <a:t>Основные подходы к формированию расходов бюджета муниципального округа</a:t>
            </a: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1295400" y="1871663"/>
            <a:ext cx="6543675" cy="117177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2500" dirty="0">
              <a:solidFill>
                <a:srgbClr val="000000"/>
              </a:solidFill>
              <a:latin typeface="Times New Roman" pitchFamily="16" charset="0"/>
              <a:ea typeface="Microsoft YaHei" charset="0"/>
              <a:cs typeface="Microsoft YaHei" charset="0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214313" y="1628800"/>
            <a:ext cx="8424862" cy="1614488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 indent="457200" algn="just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dirty="0">
                <a:solidFill>
                  <a:srgbClr val="000000"/>
                </a:solidFill>
                <a:latin typeface="Times New Roman" pitchFamily="16" charset="0"/>
                <a:ea typeface="Microsoft YaHei" charset="0"/>
                <a:cs typeface="Microsoft YaHei" charset="0"/>
              </a:rPr>
              <a:t>Социальная ориентация бюджета </a:t>
            </a:r>
            <a:r>
              <a:rPr lang="ru-RU" sz="2000" dirty="0">
                <a:solidFill>
                  <a:srgbClr val="000000"/>
                </a:solidFill>
                <a:latin typeface="Times New Roman" pitchFamily="16" charset="0"/>
                <a:ea typeface="Microsoft YaHei" charset="0"/>
                <a:cs typeface="Microsoft YaHei" charset="0"/>
              </a:rPr>
              <a:t>является приоритетным направлением бюджетной политики администрации Молоковского муниципального округа . </a:t>
            </a:r>
          </a:p>
          <a:p>
            <a:pPr indent="457200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dirty="0">
                <a:solidFill>
                  <a:srgbClr val="000000"/>
                </a:solidFill>
                <a:latin typeface="Times New Roman" pitchFamily="16" charset="0"/>
                <a:ea typeface="Microsoft YaHei" charset="0"/>
                <a:cs typeface="Microsoft YaHei" charset="0"/>
              </a:rPr>
              <a:t>На социально-культурную сферу планируется направить более </a:t>
            </a:r>
            <a:r>
              <a:rPr lang="ru-RU" sz="2000" dirty="0">
                <a:latin typeface="Times New Roman" pitchFamily="16" charset="0"/>
                <a:ea typeface="Microsoft YaHei" charset="0"/>
                <a:cs typeface="Microsoft YaHei" charset="0"/>
              </a:rPr>
              <a:t>58 </a:t>
            </a:r>
            <a:r>
              <a:rPr lang="ru-RU" sz="2000" dirty="0">
                <a:solidFill>
                  <a:srgbClr val="000000"/>
                </a:solidFill>
                <a:latin typeface="Times New Roman" pitchFamily="16" charset="0"/>
                <a:ea typeface="Microsoft YaHei" charset="0"/>
                <a:cs typeface="Microsoft YaHei" charset="0"/>
              </a:rPr>
              <a:t>% всех расходов бюджета.</a:t>
            </a:r>
          </a:p>
          <a:p>
            <a:pPr indent="457200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2000" dirty="0">
              <a:solidFill>
                <a:srgbClr val="000000"/>
              </a:solidFill>
              <a:latin typeface="Times New Roman" pitchFamily="16" charset="0"/>
              <a:ea typeface="Microsoft YaHei" charset="0"/>
              <a:cs typeface="Microsoft YaHei" charset="0"/>
            </a:endParaRPr>
          </a:p>
          <a:p>
            <a:pPr indent="457200" algn="just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Объем расходов на исполнение публичных обязательств определяется исходя из норм, установленных нормативными правовыми актами муниципального образования и составляет в 2025 году 589,9 тысяч рублей</a:t>
            </a:r>
          </a:p>
          <a:p>
            <a:pPr indent="457200" algn="just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spcBef>
                <a:spcPts val="600"/>
              </a:spcBef>
              <a:spcAft>
                <a:spcPts val="0"/>
              </a:spcAft>
              <a:tabLst>
                <a:tab pos="687705" algn="l"/>
              </a:tabLs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Объем расходов бюджета на 2025 год определен исходя из возможностей доходной базы бюджета при отсутствии дефицита, в связи с отсутствием источников на его покрытие.</a:t>
            </a:r>
          </a:p>
          <a:p>
            <a:pPr indent="457200" algn="just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ea typeface="Microsoft YaHei" charset="0"/>
              <a:cs typeface="Microsoft YaHei" charset="0"/>
            </a:endParaRPr>
          </a:p>
          <a:p>
            <a:pPr indent="457200" algn="just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2000" dirty="0">
              <a:solidFill>
                <a:srgbClr val="000000"/>
              </a:solidFill>
              <a:latin typeface="Times New Roman" pitchFamily="16" charset="0"/>
              <a:ea typeface="Microsoft YaHei" charset="0"/>
              <a:cs typeface="Microsoft YaHe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35733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upload.wikimedia.org/wikipedia/commons/1/19/Coat_of_Arms_of_Molokovsky_rayon_%28Tver_oblast%29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990947" cy="1412777"/>
          </a:xfrm>
          <a:prstGeom prst="rect">
            <a:avLst/>
          </a:prstGeom>
          <a:ln cmpd="sng">
            <a:noFill/>
          </a:ln>
          <a:effectLst/>
        </p:spPr>
      </p:pic>
      <p:sp>
        <p:nvSpPr>
          <p:cNvPr id="3" name="Text Box 1"/>
          <p:cNvSpPr txBox="1">
            <a:spLocks noChangeArrowheads="1"/>
          </p:cNvSpPr>
          <p:nvPr/>
        </p:nvSpPr>
        <p:spPr bwMode="auto">
          <a:xfrm>
            <a:off x="923925" y="141288"/>
            <a:ext cx="7615238" cy="65405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 eaLnBrk="0" hangingPunct="0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200" dirty="0">
                <a:solidFill>
                  <a:srgbClr val="000000"/>
                </a:solidFill>
                <a:latin typeface="Calibri" pitchFamily="32" charset="0"/>
                <a:ea typeface="Microsoft YaHei" charset="0"/>
                <a:cs typeface="Microsoft YaHei" charset="0"/>
              </a:rPr>
              <a:t>Основные подходы к формированию районного бюджета</a:t>
            </a: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66675" y="1438275"/>
            <a:ext cx="8572500" cy="45720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22263" algn="ctr" eaLnBrk="0" hangingPunct="0">
              <a:spcBef>
                <a:spcPts val="800"/>
              </a:spcBef>
              <a:buClrTx/>
              <a:buFontTx/>
              <a:buNone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</a:pPr>
            <a:r>
              <a:rPr lang="ru-RU" sz="1600" b="1" dirty="0">
                <a:solidFill>
                  <a:srgbClr val="000000"/>
                </a:solidFill>
                <a:latin typeface="Calibri" pitchFamily="32" charset="0"/>
                <a:ea typeface="Microsoft YaHei" charset="0"/>
                <a:cs typeface="Microsoft YaHei" charset="0"/>
              </a:rPr>
              <a:t>                            </a:t>
            </a:r>
            <a:r>
              <a:rPr lang="ru-RU" sz="2200" b="1" dirty="0">
                <a:solidFill>
                  <a:srgbClr val="000000"/>
                </a:solidFill>
                <a:latin typeface="Calibri" pitchFamily="32" charset="0"/>
                <a:ea typeface="Microsoft YaHei" charset="0"/>
                <a:cs typeface="Microsoft YaHei" charset="0"/>
              </a:rPr>
              <a:t>  Программный бюджет </a:t>
            </a:r>
          </a:p>
          <a:p>
            <a:pPr marL="378900" indent="-342900" algn="just" eaLnBrk="0" hangingPunct="0">
              <a:buFont typeface="Arial" panose="020B0604020202020204" pitchFamily="34" charset="0"/>
              <a:buChar char="•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</a:pPr>
            <a:r>
              <a:rPr lang="ru-RU" sz="2000" dirty="0">
                <a:solidFill>
                  <a:srgbClr val="000000"/>
                </a:solidFill>
                <a:ea typeface="Microsoft YaHei" charset="0"/>
                <a:cs typeface="Microsoft YaHei" charset="0"/>
              </a:rPr>
              <a:t>В целях повышения эффективности и результативности расходов  бюджет Молоковского муниципального округа с 2014 года формируется по программному принципу.</a:t>
            </a:r>
          </a:p>
          <a:p>
            <a:pPr marL="378900" indent="-342900" algn="just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ea typeface="Microsoft YaHei" charset="0"/>
                <a:cs typeface="Microsoft YaHei" charset="0"/>
              </a:rPr>
              <a:t>Проект бюджета  сформирован на основе  11 муниципальных программ Молоковского муниципального округа, которые охватывают основные направления деятельности исполнительных органов местного самоуправления района. </a:t>
            </a:r>
            <a:r>
              <a:rPr lang="ru-RU" sz="2000" kern="50" dirty="0">
                <a:ea typeface="SimSun" panose="02010600030101010101" pitchFamily="2" charset="-122"/>
              </a:rPr>
              <a:t>Доля «программных» расходов бюджета составляет 99,9 %.</a:t>
            </a:r>
            <a:endParaRPr lang="ru-RU" sz="2000" dirty="0">
              <a:ea typeface="Times New Roman" panose="02020603050405020304" pitchFamily="18" charset="0"/>
            </a:endParaRPr>
          </a:p>
          <a:p>
            <a:pPr marL="378900" indent="-342900" algn="just" eaLnBrk="0" hangingPunct="0">
              <a:buFont typeface="Arial" panose="020B0604020202020204" pitchFamily="34" charset="0"/>
              <a:buChar char="•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</a:pPr>
            <a:r>
              <a:rPr lang="ru-RU" sz="2000" dirty="0">
                <a:solidFill>
                  <a:srgbClr val="000000"/>
                </a:solidFill>
                <a:ea typeface="Microsoft YaHei" charset="0"/>
                <a:cs typeface="Microsoft YaHei" charset="0"/>
              </a:rPr>
              <a:t>В программном бюджете все бюджетные ассигнования распределяются по программам, подпрограммам, конкретным мероприятиям и целям, что обеспечивает прозрачность и эффективность расходования бюджетных средств.</a:t>
            </a:r>
          </a:p>
          <a:p>
            <a:pPr marL="341313" indent="-322263" algn="just" eaLnBrk="0" hangingPunct="0">
              <a:spcBef>
                <a:spcPts val="800"/>
              </a:spcBef>
              <a:buClrTx/>
              <a:buFontTx/>
              <a:buNone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</a:pPr>
            <a:endParaRPr lang="ru-RU" sz="2200" dirty="0">
              <a:solidFill>
                <a:srgbClr val="000000"/>
              </a:solidFill>
              <a:latin typeface="Calibri" pitchFamily="32" charset="0"/>
              <a:ea typeface="Microsoft YaHei" charset="0"/>
              <a:cs typeface="Microsoft YaHe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23467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upload.wikimedia.org/wikipedia/commons/1/19/Coat_of_Arms_of_Molokovsky_rayon_%28Tver_oblast%29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990947" cy="1209626"/>
          </a:xfrm>
          <a:prstGeom prst="rect">
            <a:avLst/>
          </a:prstGeom>
          <a:ln cmpd="sng">
            <a:noFill/>
          </a:ln>
          <a:effectLst/>
        </p:spPr>
      </p:pic>
      <p:sp>
        <p:nvSpPr>
          <p:cNvPr id="3" name="Text Box 1"/>
          <p:cNvSpPr txBox="1">
            <a:spLocks noChangeArrowheads="1"/>
          </p:cNvSpPr>
          <p:nvPr/>
        </p:nvSpPr>
        <p:spPr bwMode="auto">
          <a:xfrm>
            <a:off x="1511300" y="503239"/>
            <a:ext cx="6800850" cy="706388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dirty="0">
                <a:solidFill>
                  <a:srgbClr val="000000"/>
                </a:solidFill>
                <a:latin typeface="Times New Roman" pitchFamily="16" charset="0"/>
                <a:ea typeface="Microsoft YaHei" charset="0"/>
                <a:cs typeface="Microsoft YaHei" charset="0"/>
              </a:rPr>
              <a:t>Основные показатели развития экономики Молоковского муниципального округа в  2023год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8BF5266A-5B7D-721C-AFBE-B071718396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6394885"/>
              </p:ext>
            </p:extLst>
          </p:nvPr>
        </p:nvGraphicFramePr>
        <p:xfrm>
          <a:off x="539552" y="1600201"/>
          <a:ext cx="7992888" cy="453023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92692">
                  <a:extLst>
                    <a:ext uri="{9D8B030D-6E8A-4147-A177-3AD203B41FA5}">
                      <a16:colId xmlns:a16="http://schemas.microsoft.com/office/drawing/2014/main" val="2077726275"/>
                    </a:ext>
                  </a:extLst>
                </a:gridCol>
                <a:gridCol w="1572384">
                  <a:extLst>
                    <a:ext uri="{9D8B030D-6E8A-4147-A177-3AD203B41FA5}">
                      <a16:colId xmlns:a16="http://schemas.microsoft.com/office/drawing/2014/main" val="659877445"/>
                    </a:ext>
                  </a:extLst>
                </a:gridCol>
                <a:gridCol w="1005893">
                  <a:extLst>
                    <a:ext uri="{9D8B030D-6E8A-4147-A177-3AD203B41FA5}">
                      <a16:colId xmlns:a16="http://schemas.microsoft.com/office/drawing/2014/main" val="548321816"/>
                    </a:ext>
                  </a:extLst>
                </a:gridCol>
                <a:gridCol w="860200">
                  <a:extLst>
                    <a:ext uri="{9D8B030D-6E8A-4147-A177-3AD203B41FA5}">
                      <a16:colId xmlns:a16="http://schemas.microsoft.com/office/drawing/2014/main" val="1500186623"/>
                    </a:ext>
                  </a:extLst>
                </a:gridCol>
                <a:gridCol w="961719">
                  <a:extLst>
                    <a:ext uri="{9D8B030D-6E8A-4147-A177-3AD203B41FA5}">
                      <a16:colId xmlns:a16="http://schemas.microsoft.com/office/drawing/2014/main" val="4085465703"/>
                    </a:ext>
                  </a:extLst>
                </a:gridCol>
              </a:tblGrid>
              <a:tr h="116567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900">
                          <a:effectLst/>
                        </a:rPr>
                        <a:t>Показатели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94" marR="514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900">
                          <a:effectLst/>
                        </a:rPr>
                        <a:t>Ед. изм.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94" marR="514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900">
                          <a:effectLst/>
                        </a:rPr>
                        <a:t>Прогноз </a:t>
                      </a:r>
                      <a:endParaRPr lang="ru-RU" sz="8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900">
                          <a:effectLst/>
                        </a:rPr>
                        <a:t>2023 года</a:t>
                      </a:r>
                      <a:endParaRPr lang="ru-RU" sz="8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94" marR="514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900">
                          <a:effectLst/>
                        </a:rPr>
                        <a:t>Факт</a:t>
                      </a:r>
                      <a:endParaRPr lang="ru-RU" sz="8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900">
                          <a:effectLst/>
                        </a:rPr>
                        <a:t>2023</a:t>
                      </a:r>
                      <a:endParaRPr lang="ru-RU" sz="8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900">
                          <a:effectLst/>
                        </a:rPr>
                        <a:t>года 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94" marR="514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900">
                          <a:effectLst/>
                        </a:rPr>
                        <a:t>отклонение: </a:t>
                      </a:r>
                      <a:endParaRPr lang="ru-RU" sz="8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900">
                          <a:effectLst/>
                        </a:rPr>
                        <a:t>прогноз - к отчету</a:t>
                      </a:r>
                      <a:br>
                        <a:rPr lang="ru-RU" sz="900">
                          <a:effectLst/>
                        </a:rPr>
                      </a:br>
                      <a:r>
                        <a:rPr lang="ru-RU" sz="900">
                          <a:effectLst/>
                        </a:rPr>
                        <a:t>(%, процентных пунктов)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94" marR="51494" marT="0" marB="0"/>
                </a:tc>
                <a:extLst>
                  <a:ext uri="{0D108BD9-81ED-4DB2-BD59-A6C34878D82A}">
                    <a16:rowId xmlns:a16="http://schemas.microsoft.com/office/drawing/2014/main" val="4123664034"/>
                  </a:ext>
                </a:extLst>
              </a:tr>
              <a:tr h="1931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900">
                          <a:effectLst/>
                        </a:rPr>
                        <a:t>1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94" marR="514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900">
                          <a:effectLst/>
                        </a:rPr>
                        <a:t>2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94" marR="514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94" marR="514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900">
                          <a:effectLst/>
                        </a:rPr>
                        <a:t>3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94" marR="514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94" marR="51494" marT="0" marB="0"/>
                </a:tc>
                <a:extLst>
                  <a:ext uri="{0D108BD9-81ED-4DB2-BD59-A6C34878D82A}">
                    <a16:rowId xmlns:a16="http://schemas.microsoft.com/office/drawing/2014/main" val="3614749697"/>
                  </a:ext>
                </a:extLst>
              </a:tr>
              <a:tr h="1959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ru-RU" sz="900">
                          <a:effectLst/>
                        </a:rPr>
                        <a:t>Промышленное производство  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94" marR="51494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8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4" marR="514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94" marR="514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94" marR="514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94" marR="51494" marT="0" marB="0" anchor="ctr"/>
                </a:tc>
                <a:extLst>
                  <a:ext uri="{0D108BD9-81ED-4DB2-BD59-A6C34878D82A}">
                    <a16:rowId xmlns:a16="http://schemas.microsoft.com/office/drawing/2014/main" val="1886123516"/>
                  </a:ext>
                </a:extLst>
              </a:tr>
              <a:tr h="6026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ru-RU" sz="900">
                          <a:effectLst/>
                        </a:rPr>
                        <a:t>Объем отгруженных товаров собственного производства, выполненных работ и услуг в действующих ценах, всего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94" marR="514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900">
                          <a:effectLst/>
                        </a:rPr>
                        <a:t>млн. руб.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94" marR="514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900">
                          <a:effectLst/>
                        </a:rPr>
                        <a:t>36,9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94" marR="514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900">
                          <a:effectLst/>
                        </a:rPr>
                        <a:t>34,5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94" marR="514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900">
                          <a:effectLst/>
                        </a:rPr>
                        <a:t>-6,5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94" marR="51494" marT="0" marB="0" anchor="ctr"/>
                </a:tc>
                <a:extLst>
                  <a:ext uri="{0D108BD9-81ED-4DB2-BD59-A6C34878D82A}">
                    <a16:rowId xmlns:a16="http://schemas.microsoft.com/office/drawing/2014/main" val="559047161"/>
                  </a:ext>
                </a:extLst>
              </a:tr>
              <a:tr h="1692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ru-RU" sz="900">
                          <a:effectLst/>
                        </a:rPr>
                        <a:t>Индекс промышленного производства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94" marR="514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900">
                          <a:effectLst/>
                        </a:rPr>
                        <a:t>%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94" marR="514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900">
                          <a:effectLst/>
                        </a:rPr>
                        <a:t>110,1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94" marR="514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900">
                          <a:effectLst/>
                        </a:rPr>
                        <a:t>111,2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94" marR="514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900">
                          <a:effectLst/>
                        </a:rPr>
                        <a:t>11,2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94" marR="51494" marT="0" marB="0" anchor="ctr"/>
                </a:tc>
                <a:extLst>
                  <a:ext uri="{0D108BD9-81ED-4DB2-BD59-A6C34878D82A}">
                    <a16:rowId xmlns:a16="http://schemas.microsoft.com/office/drawing/2014/main" val="3265018456"/>
                  </a:ext>
                </a:extLst>
              </a:tr>
              <a:tr h="1692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ru-RU" sz="900">
                          <a:effectLst/>
                        </a:rPr>
                        <a:t>Агропромышленный комплекс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94" marR="5149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8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4" marR="514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94" marR="514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94" marR="514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94" marR="51494" marT="0" marB="0"/>
                </a:tc>
                <a:extLst>
                  <a:ext uri="{0D108BD9-81ED-4DB2-BD59-A6C34878D82A}">
                    <a16:rowId xmlns:a16="http://schemas.microsoft.com/office/drawing/2014/main" val="450825728"/>
                  </a:ext>
                </a:extLst>
              </a:tr>
              <a:tr h="2839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ru-RU" sz="900">
                          <a:effectLst/>
                        </a:rPr>
                        <a:t>Количество сельскохозяйственных предприятий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94" marR="514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900">
                          <a:effectLst/>
                        </a:rPr>
                        <a:t>Ед.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94" marR="514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900">
                          <a:effectLst/>
                        </a:rPr>
                        <a:t>7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94" marR="514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900">
                          <a:effectLst/>
                        </a:rPr>
                        <a:t>7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94" marR="514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900">
                          <a:effectLst/>
                        </a:rPr>
                        <a:t>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94" marR="51494" marT="0" marB="0"/>
                </a:tc>
                <a:extLst>
                  <a:ext uri="{0D108BD9-81ED-4DB2-BD59-A6C34878D82A}">
                    <a16:rowId xmlns:a16="http://schemas.microsoft.com/office/drawing/2014/main" val="954336133"/>
                  </a:ext>
                </a:extLst>
              </a:tr>
              <a:tr h="2839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ru-RU" sz="900">
                          <a:effectLst/>
                        </a:rPr>
                        <a:t>Валовая продукция сельского хозяйства (все категории хозяйств)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94" marR="5149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8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4" marR="514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94" marR="51494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94" marR="514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94" marR="51494" marT="0" marB="0"/>
                </a:tc>
                <a:extLst>
                  <a:ext uri="{0D108BD9-81ED-4DB2-BD59-A6C34878D82A}">
                    <a16:rowId xmlns:a16="http://schemas.microsoft.com/office/drawing/2014/main" val="4131651006"/>
                  </a:ext>
                </a:extLst>
              </a:tr>
              <a:tr h="43093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ru-RU" sz="900">
                          <a:effectLst/>
                        </a:rPr>
                        <a:t>в  действующих ценах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94" marR="514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900">
                          <a:effectLst/>
                        </a:rPr>
                        <a:t>Млн. руб.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94" marR="514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900">
                          <a:effectLst/>
                        </a:rPr>
                        <a:t>444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94" marR="514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900">
                          <a:effectLst/>
                        </a:rPr>
                        <a:t>648,2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94" marR="514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900">
                          <a:effectLst/>
                        </a:rPr>
                        <a:t>46,0</a:t>
                      </a:r>
                      <a:endParaRPr lang="ru-RU" sz="8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94" marR="51494" marT="0" marB="0" anchor="ctr"/>
                </a:tc>
                <a:extLst>
                  <a:ext uri="{0D108BD9-81ED-4DB2-BD59-A6C34878D82A}">
                    <a16:rowId xmlns:a16="http://schemas.microsoft.com/office/drawing/2014/main" val="85093723"/>
                  </a:ext>
                </a:extLst>
              </a:tr>
              <a:tr h="1692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ru-RU" sz="900">
                          <a:effectLst/>
                        </a:rPr>
                        <a:t>    в %  к предыдущему  году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94" marR="514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900">
                          <a:effectLst/>
                        </a:rPr>
                        <a:t>%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94" marR="514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900">
                          <a:effectLst/>
                        </a:rPr>
                        <a:t>101,12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94" marR="514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900">
                          <a:effectLst/>
                        </a:rPr>
                        <a:t>90,2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94" marR="514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900">
                          <a:effectLst/>
                        </a:rPr>
                        <a:t>-10,8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94" marR="51494" marT="0" marB="0"/>
                </a:tc>
                <a:extLst>
                  <a:ext uri="{0D108BD9-81ED-4DB2-BD59-A6C34878D82A}">
                    <a16:rowId xmlns:a16="http://schemas.microsoft.com/office/drawing/2014/main" val="1429634843"/>
                  </a:ext>
                </a:extLst>
              </a:tr>
              <a:tr h="43093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ru-RU" sz="900">
                          <a:effectLst/>
                        </a:rPr>
                        <a:t>из общего объема валовой продукции продукция сельскохозяйственных предприятий:      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94" marR="514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94" marR="514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94" marR="514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94" marR="514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94" marR="51494" marT="0" marB="0"/>
                </a:tc>
                <a:extLst>
                  <a:ext uri="{0D108BD9-81ED-4DB2-BD59-A6C34878D82A}">
                    <a16:rowId xmlns:a16="http://schemas.microsoft.com/office/drawing/2014/main" val="1311694429"/>
                  </a:ext>
                </a:extLst>
              </a:tr>
              <a:tr h="43093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ru-RU" sz="900">
                          <a:effectLst/>
                        </a:rPr>
                        <a:t>         </a:t>
                      </a:r>
                      <a:endParaRPr lang="ru-RU" sz="8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ru-RU" sz="900">
                          <a:effectLst/>
                        </a:rPr>
                        <a:t> в действующих ценах  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94" marR="514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900">
                          <a:effectLst/>
                        </a:rPr>
                        <a:t>млн. руб.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94" marR="514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900" dirty="0">
                          <a:effectLst/>
                        </a:rPr>
                        <a:t>251,8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94" marR="514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900">
                          <a:effectLst/>
                        </a:rPr>
                        <a:t>392,2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94" marR="514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tabLst>
                          <a:tab pos="217805" algn="l"/>
                          <a:tab pos="488315" algn="ctr"/>
                        </a:tabLs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buNone/>
                        <a:tabLst>
                          <a:tab pos="217805" algn="l"/>
                          <a:tab pos="488315" algn="ctr"/>
                        </a:tabLst>
                      </a:pPr>
                      <a:r>
                        <a:rPr lang="ru-RU" sz="900" dirty="0">
                          <a:effectLst/>
                        </a:rPr>
                        <a:t>55,8</a:t>
                      </a:r>
                      <a:endParaRPr lang="ru-RU" sz="8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buNone/>
                        <a:tabLst>
                          <a:tab pos="217805" algn="l"/>
                          <a:tab pos="488315" algn="ctr"/>
                        </a:tabLs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94" marR="51494" marT="0" marB="0"/>
                </a:tc>
                <a:extLst>
                  <a:ext uri="{0D108BD9-81ED-4DB2-BD59-A6C34878D82A}">
                    <a16:rowId xmlns:a16="http://schemas.microsoft.com/office/drawing/2014/main" val="16601669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23903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49FA35-7837-7EC0-6503-68A3C801C0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upload.wikimedia.org/wikipedia/commons/1/19/Coat_of_Arms_of_Molokovsky_rayon_%28Tver_oblast%29.png">
            <a:extLst>
              <a:ext uri="{FF2B5EF4-FFF2-40B4-BE49-F238E27FC236}">
                <a16:creationId xmlns:a16="http://schemas.microsoft.com/office/drawing/2014/main" id="{45DDD5E5-09A4-48F8-AEDF-ED659DC061C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990947" cy="1209626"/>
          </a:xfrm>
          <a:prstGeom prst="rect">
            <a:avLst/>
          </a:prstGeom>
          <a:ln cmpd="sng">
            <a:noFill/>
          </a:ln>
          <a:effectLst/>
        </p:spPr>
      </p:pic>
      <p:sp>
        <p:nvSpPr>
          <p:cNvPr id="3" name="Text Box 1">
            <a:extLst>
              <a:ext uri="{FF2B5EF4-FFF2-40B4-BE49-F238E27FC236}">
                <a16:creationId xmlns:a16="http://schemas.microsoft.com/office/drawing/2014/main" id="{74A5D853-E710-F581-B1CA-E1F46BBC69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1300" y="503239"/>
            <a:ext cx="6800850" cy="706388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dirty="0">
                <a:solidFill>
                  <a:srgbClr val="000000"/>
                </a:solidFill>
                <a:latin typeface="Times New Roman" pitchFamily="16" charset="0"/>
                <a:ea typeface="Microsoft YaHei" charset="0"/>
                <a:cs typeface="Microsoft YaHei" charset="0"/>
              </a:rPr>
              <a:t>Основные показатели развития экономики Молоковского муниципального округа в 2023год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BC96F141-EC2F-F3FA-0430-605CCC7A0C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377534"/>
              </p:ext>
            </p:extLst>
          </p:nvPr>
        </p:nvGraphicFramePr>
        <p:xfrm>
          <a:off x="467544" y="1600203"/>
          <a:ext cx="8280920" cy="452595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22159">
                  <a:extLst>
                    <a:ext uri="{9D8B030D-6E8A-4147-A177-3AD203B41FA5}">
                      <a16:colId xmlns:a16="http://schemas.microsoft.com/office/drawing/2014/main" val="173052999"/>
                    </a:ext>
                  </a:extLst>
                </a:gridCol>
                <a:gridCol w="1629047">
                  <a:extLst>
                    <a:ext uri="{9D8B030D-6E8A-4147-A177-3AD203B41FA5}">
                      <a16:colId xmlns:a16="http://schemas.microsoft.com/office/drawing/2014/main" val="322954630"/>
                    </a:ext>
                  </a:extLst>
                </a:gridCol>
                <a:gridCol w="1042140">
                  <a:extLst>
                    <a:ext uri="{9D8B030D-6E8A-4147-A177-3AD203B41FA5}">
                      <a16:colId xmlns:a16="http://schemas.microsoft.com/office/drawing/2014/main" val="2012664161"/>
                    </a:ext>
                  </a:extLst>
                </a:gridCol>
                <a:gridCol w="891198">
                  <a:extLst>
                    <a:ext uri="{9D8B030D-6E8A-4147-A177-3AD203B41FA5}">
                      <a16:colId xmlns:a16="http://schemas.microsoft.com/office/drawing/2014/main" val="3830659368"/>
                    </a:ext>
                  </a:extLst>
                </a:gridCol>
                <a:gridCol w="996376">
                  <a:extLst>
                    <a:ext uri="{9D8B030D-6E8A-4147-A177-3AD203B41FA5}">
                      <a16:colId xmlns:a16="http://schemas.microsoft.com/office/drawing/2014/main" val="1369281984"/>
                    </a:ext>
                  </a:extLst>
                </a:gridCol>
              </a:tblGrid>
              <a:tr h="68721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Показатели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Ед. изм.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4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4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Прогноз </a:t>
                      </a:r>
                      <a:endParaRPr lang="ru-RU" sz="4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2023 года</a:t>
                      </a:r>
                      <a:endParaRPr lang="ru-RU" sz="4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4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Факт</a:t>
                      </a:r>
                      <a:endParaRPr lang="ru-RU" sz="4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2023</a:t>
                      </a:r>
                      <a:endParaRPr lang="ru-RU" sz="4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года 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отклонение: </a:t>
                      </a:r>
                      <a:endParaRPr lang="ru-RU" sz="4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прогноз - к отчету</a:t>
                      </a:r>
                      <a:br>
                        <a:rPr lang="ru-RU" sz="500">
                          <a:effectLst/>
                        </a:rPr>
                      </a:br>
                      <a:r>
                        <a:rPr lang="ru-RU" sz="500">
                          <a:effectLst/>
                        </a:rPr>
                        <a:t>(%, процентных пунктов)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extLst>
                  <a:ext uri="{0D108BD9-81ED-4DB2-BD59-A6C34878D82A}">
                    <a16:rowId xmlns:a16="http://schemas.microsoft.com/office/drawing/2014/main" val="902207816"/>
                  </a:ext>
                </a:extLst>
              </a:tr>
              <a:tr h="1138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1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2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3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extLst>
                  <a:ext uri="{0D108BD9-81ED-4DB2-BD59-A6C34878D82A}">
                    <a16:rowId xmlns:a16="http://schemas.microsoft.com/office/drawing/2014/main" val="325409434"/>
                  </a:ext>
                </a:extLst>
              </a:tr>
              <a:tr h="2540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Выручка от продажи товаров, продукции, работ, услуг в сельскохозяйственных предприятиях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4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млн. руб.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4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111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4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95,5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4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-14,0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extLst>
                  <a:ext uri="{0D108BD9-81ED-4DB2-BD59-A6C34878D82A}">
                    <a16:rowId xmlns:a16="http://schemas.microsoft.com/office/drawing/2014/main" val="1504859520"/>
                  </a:ext>
                </a:extLst>
              </a:tr>
              <a:tr h="2540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Прибыль (убыток) до налогообложения с учетом  дотаций  и компенсаций в сельскохозяйственных предприятиях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тыс. руб.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4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128,0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4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 - 763,0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extLst>
                  <a:ext uri="{0D108BD9-81ED-4DB2-BD59-A6C34878D82A}">
                    <a16:rowId xmlns:a16="http://schemas.microsoft.com/office/drawing/2014/main" val="149349389"/>
                  </a:ext>
                </a:extLst>
              </a:tr>
              <a:tr h="2540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Производство основных видов сельскохозяйственной  продукции                      во всех категориях хозяйств: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5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extLst>
                  <a:ext uri="{0D108BD9-81ED-4DB2-BD59-A6C34878D82A}">
                    <a16:rowId xmlns:a16="http://schemas.microsoft.com/office/drawing/2014/main" val="3701540949"/>
                  </a:ext>
                </a:extLst>
              </a:tr>
              <a:tr h="997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 Зерно (в весе после доработки)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тонн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190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0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0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extLst>
                  <a:ext uri="{0D108BD9-81ED-4DB2-BD59-A6C34878D82A}">
                    <a16:rowId xmlns:a16="http://schemas.microsoft.com/office/drawing/2014/main" val="2442995250"/>
                  </a:ext>
                </a:extLst>
              </a:tr>
              <a:tr h="997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 Картофель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тонн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15420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18123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17,5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extLst>
                  <a:ext uri="{0D108BD9-81ED-4DB2-BD59-A6C34878D82A}">
                    <a16:rowId xmlns:a16="http://schemas.microsoft.com/office/drawing/2014/main" val="3390186620"/>
                  </a:ext>
                </a:extLst>
              </a:tr>
              <a:tr h="16741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 Овощи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тонн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200</a:t>
                      </a:r>
                      <a:endParaRPr lang="ru-RU" sz="4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190</a:t>
                      </a:r>
                      <a:endParaRPr lang="ru-RU" sz="4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-5,0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extLst>
                  <a:ext uri="{0D108BD9-81ED-4DB2-BD59-A6C34878D82A}">
                    <a16:rowId xmlns:a16="http://schemas.microsoft.com/office/drawing/2014/main" val="2770099020"/>
                  </a:ext>
                </a:extLst>
              </a:tr>
              <a:tr h="997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 Льноволокно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тонн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150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0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0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extLst>
                  <a:ext uri="{0D108BD9-81ED-4DB2-BD59-A6C34878D82A}">
                    <a16:rowId xmlns:a16="http://schemas.microsoft.com/office/drawing/2014/main" val="3063101917"/>
                  </a:ext>
                </a:extLst>
              </a:tr>
              <a:tr h="1745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 Скот и птица – всего (в живом весе)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4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тонн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86,6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4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59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4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-31,9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extLst>
                  <a:ext uri="{0D108BD9-81ED-4DB2-BD59-A6C34878D82A}">
                    <a16:rowId xmlns:a16="http://schemas.microsoft.com/office/drawing/2014/main" val="3804450378"/>
                  </a:ext>
                </a:extLst>
              </a:tr>
              <a:tr h="997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 Молоко 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тонн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710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829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16,8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extLst>
                  <a:ext uri="{0D108BD9-81ED-4DB2-BD59-A6C34878D82A}">
                    <a16:rowId xmlns:a16="http://schemas.microsoft.com/office/drawing/2014/main" val="3183378827"/>
                  </a:ext>
                </a:extLst>
              </a:tr>
              <a:tr h="997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 Яйца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млн. шт.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1,5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  <a:tabLst>
                          <a:tab pos="184785" algn="l"/>
                          <a:tab pos="304165" algn="ctr"/>
                        </a:tabLst>
                      </a:pPr>
                      <a:r>
                        <a:rPr lang="ru-RU" sz="500">
                          <a:effectLst/>
                        </a:rPr>
                        <a:t>1,5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0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extLst>
                  <a:ext uri="{0D108BD9-81ED-4DB2-BD59-A6C34878D82A}">
                    <a16:rowId xmlns:a16="http://schemas.microsoft.com/office/drawing/2014/main" val="151614069"/>
                  </a:ext>
                </a:extLst>
              </a:tr>
              <a:tr h="997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  в том числе: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5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extLst>
                  <a:ext uri="{0D108BD9-81ED-4DB2-BD59-A6C34878D82A}">
                    <a16:rowId xmlns:a16="http://schemas.microsoft.com/office/drawing/2014/main" val="2142730128"/>
                  </a:ext>
                </a:extLst>
              </a:tr>
              <a:tr h="3946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Производство основных видов сельскохозяйственной  продукции                      в сельскохозяйственных предприятиях: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extLst>
                  <a:ext uri="{0D108BD9-81ED-4DB2-BD59-A6C34878D82A}">
                    <a16:rowId xmlns:a16="http://schemas.microsoft.com/office/drawing/2014/main" val="478381460"/>
                  </a:ext>
                </a:extLst>
              </a:tr>
              <a:tr h="997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 Зерно (в весе после доработки)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тонн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190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0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0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extLst>
                  <a:ext uri="{0D108BD9-81ED-4DB2-BD59-A6C34878D82A}">
                    <a16:rowId xmlns:a16="http://schemas.microsoft.com/office/drawing/2014/main" val="34245196"/>
                  </a:ext>
                </a:extLst>
              </a:tr>
              <a:tr h="997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 Картофель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тонн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10500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11600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10,6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extLst>
                  <a:ext uri="{0D108BD9-81ED-4DB2-BD59-A6C34878D82A}">
                    <a16:rowId xmlns:a16="http://schemas.microsoft.com/office/drawing/2014/main" val="2259155393"/>
                  </a:ext>
                </a:extLst>
              </a:tr>
              <a:tr h="997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 Овощи 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тонн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0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0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0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extLst>
                  <a:ext uri="{0D108BD9-81ED-4DB2-BD59-A6C34878D82A}">
                    <a16:rowId xmlns:a16="http://schemas.microsoft.com/office/drawing/2014/main" val="3393829402"/>
                  </a:ext>
                </a:extLst>
              </a:tr>
              <a:tr h="997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 Льноволокно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тонн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150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0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0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extLst>
                  <a:ext uri="{0D108BD9-81ED-4DB2-BD59-A6C34878D82A}">
                    <a16:rowId xmlns:a16="http://schemas.microsoft.com/office/drawing/2014/main" val="4024065212"/>
                  </a:ext>
                </a:extLst>
              </a:tr>
              <a:tr h="997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 Скот и птица (в живом весе)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тонн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30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18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- 40,0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extLst>
                  <a:ext uri="{0D108BD9-81ED-4DB2-BD59-A6C34878D82A}">
                    <a16:rowId xmlns:a16="http://schemas.microsoft.com/office/drawing/2014/main" val="3651231076"/>
                  </a:ext>
                </a:extLst>
              </a:tr>
              <a:tr h="997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 Молоко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тонн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320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229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-28,4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extLst>
                  <a:ext uri="{0D108BD9-81ED-4DB2-BD59-A6C34878D82A}">
                    <a16:rowId xmlns:a16="http://schemas.microsoft.com/office/drawing/2014/main" val="3360144720"/>
                  </a:ext>
                </a:extLst>
              </a:tr>
              <a:tr h="16741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Посевные площади во всех категориях хозяйств: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extLst>
                  <a:ext uri="{0D108BD9-81ED-4DB2-BD59-A6C34878D82A}">
                    <a16:rowId xmlns:a16="http://schemas.microsoft.com/office/drawing/2014/main" val="2422919883"/>
                  </a:ext>
                </a:extLst>
              </a:tr>
              <a:tr h="997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 Посевная площадь – всего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га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7410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6405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-13,5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extLst>
                  <a:ext uri="{0D108BD9-81ED-4DB2-BD59-A6C34878D82A}">
                    <a16:rowId xmlns:a16="http://schemas.microsoft.com/office/drawing/2014/main" val="1706921165"/>
                  </a:ext>
                </a:extLst>
              </a:tr>
              <a:tr h="1843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Численность поголовья скота и птицы на конец года во всех категориях хозяйств:                                                             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extLst>
                  <a:ext uri="{0D108BD9-81ED-4DB2-BD59-A6C34878D82A}">
                    <a16:rowId xmlns:a16="http://schemas.microsoft.com/office/drawing/2014/main" val="1132431586"/>
                  </a:ext>
                </a:extLst>
              </a:tr>
              <a:tr h="1090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 Крупный рогатый скот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голов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500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381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-13,6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extLst>
                  <a:ext uri="{0D108BD9-81ED-4DB2-BD59-A6C34878D82A}">
                    <a16:rowId xmlns:a16="http://schemas.microsoft.com/office/drawing/2014/main" val="612529986"/>
                  </a:ext>
                </a:extLst>
              </a:tr>
              <a:tr h="11833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  в том числе: коровы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голов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250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207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-17,2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extLst>
                  <a:ext uri="{0D108BD9-81ED-4DB2-BD59-A6C34878D82A}">
                    <a16:rowId xmlns:a16="http://schemas.microsoft.com/office/drawing/2014/main" val="1649489432"/>
                  </a:ext>
                </a:extLst>
              </a:tr>
              <a:tr h="11609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 Свиньи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голов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20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13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-35,0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extLst>
                  <a:ext uri="{0D108BD9-81ED-4DB2-BD59-A6C34878D82A}">
                    <a16:rowId xmlns:a16="http://schemas.microsoft.com/office/drawing/2014/main" val="2423098331"/>
                  </a:ext>
                </a:extLst>
              </a:tr>
              <a:tr h="1177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 Овцы и козы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голов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150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339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в 2,3 р.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extLst>
                  <a:ext uri="{0D108BD9-81ED-4DB2-BD59-A6C34878D82A}">
                    <a16:rowId xmlns:a16="http://schemas.microsoft.com/office/drawing/2014/main" val="1253329889"/>
                  </a:ext>
                </a:extLst>
              </a:tr>
              <a:tr h="11581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 Птица всех возрастов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голов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7848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>
                          <a:effectLst/>
                        </a:rPr>
                        <a:t>7600</a:t>
                      </a:r>
                      <a:endParaRPr lang="ru-RU" sz="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500" dirty="0">
                          <a:effectLst/>
                        </a:rPr>
                        <a:t>-3,2</a:t>
                      </a:r>
                      <a:endParaRPr lang="ru-RU" sz="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358" marR="30358" marT="0" marB="0"/>
                </a:tc>
                <a:extLst>
                  <a:ext uri="{0D108BD9-81ED-4DB2-BD59-A6C34878D82A}">
                    <a16:rowId xmlns:a16="http://schemas.microsoft.com/office/drawing/2014/main" val="35544693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13220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CD4C65-91C5-5F4B-4C7E-6F1E52823A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upload.wikimedia.org/wikipedia/commons/1/19/Coat_of_Arms_of_Molokovsky_rayon_%28Tver_oblast%29.png">
            <a:extLst>
              <a:ext uri="{FF2B5EF4-FFF2-40B4-BE49-F238E27FC236}">
                <a16:creationId xmlns:a16="http://schemas.microsoft.com/office/drawing/2014/main" id="{0567AA82-9A24-CAED-FD85-62AE1ACF97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990947" cy="1209626"/>
          </a:xfrm>
          <a:prstGeom prst="rect">
            <a:avLst/>
          </a:prstGeom>
          <a:ln cmpd="sng">
            <a:noFill/>
          </a:ln>
          <a:effectLst/>
        </p:spPr>
      </p:pic>
      <p:sp>
        <p:nvSpPr>
          <p:cNvPr id="3" name="Text Box 1">
            <a:extLst>
              <a:ext uri="{FF2B5EF4-FFF2-40B4-BE49-F238E27FC236}">
                <a16:creationId xmlns:a16="http://schemas.microsoft.com/office/drawing/2014/main" id="{53DDA525-84D5-A866-EBC0-3B0E42DBA0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1300" y="503239"/>
            <a:ext cx="6800850" cy="706388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dirty="0">
                <a:solidFill>
                  <a:srgbClr val="000000"/>
                </a:solidFill>
                <a:latin typeface="Times New Roman" pitchFamily="16" charset="0"/>
                <a:ea typeface="Microsoft YaHei" charset="0"/>
                <a:cs typeface="Microsoft YaHei" charset="0"/>
              </a:rPr>
              <a:t>Основные показатели развития экономики Молоковского муниципального округа в 2023год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52DCADAD-9642-8881-E677-D13B2393C2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7328147"/>
              </p:ext>
            </p:extLst>
          </p:nvPr>
        </p:nvGraphicFramePr>
        <p:xfrm>
          <a:off x="755576" y="1592452"/>
          <a:ext cx="7848872" cy="453373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27959">
                  <a:extLst>
                    <a:ext uri="{9D8B030D-6E8A-4147-A177-3AD203B41FA5}">
                      <a16:colId xmlns:a16="http://schemas.microsoft.com/office/drawing/2014/main" val="284770942"/>
                    </a:ext>
                  </a:extLst>
                </a:gridCol>
                <a:gridCol w="1544053">
                  <a:extLst>
                    <a:ext uri="{9D8B030D-6E8A-4147-A177-3AD203B41FA5}">
                      <a16:colId xmlns:a16="http://schemas.microsoft.com/office/drawing/2014/main" val="960363678"/>
                    </a:ext>
                  </a:extLst>
                </a:gridCol>
                <a:gridCol w="987768">
                  <a:extLst>
                    <a:ext uri="{9D8B030D-6E8A-4147-A177-3AD203B41FA5}">
                      <a16:colId xmlns:a16="http://schemas.microsoft.com/office/drawing/2014/main" val="2955008823"/>
                    </a:ext>
                  </a:extLst>
                </a:gridCol>
                <a:gridCol w="844701">
                  <a:extLst>
                    <a:ext uri="{9D8B030D-6E8A-4147-A177-3AD203B41FA5}">
                      <a16:colId xmlns:a16="http://schemas.microsoft.com/office/drawing/2014/main" val="1411483595"/>
                    </a:ext>
                  </a:extLst>
                </a:gridCol>
                <a:gridCol w="944391">
                  <a:extLst>
                    <a:ext uri="{9D8B030D-6E8A-4147-A177-3AD203B41FA5}">
                      <a16:colId xmlns:a16="http://schemas.microsoft.com/office/drawing/2014/main" val="3843902987"/>
                    </a:ext>
                  </a:extLst>
                </a:gridCol>
              </a:tblGrid>
              <a:tr h="10269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800">
                          <a:effectLst/>
                        </a:rPr>
                        <a:t>Показатели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65" marR="453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800">
                          <a:effectLst/>
                        </a:rPr>
                        <a:t>Ед. изм.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65" marR="453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800">
                          <a:effectLst/>
                        </a:rPr>
                        <a:t>Прогноз </a:t>
                      </a:r>
                      <a:endParaRPr lang="ru-RU" sz="7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800">
                          <a:effectLst/>
                        </a:rPr>
                        <a:t>2023 года</a:t>
                      </a:r>
                      <a:endParaRPr lang="ru-RU" sz="7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65" marR="4536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800">
                          <a:effectLst/>
                        </a:rPr>
                        <a:t>Факт</a:t>
                      </a:r>
                      <a:endParaRPr lang="ru-RU" sz="7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800">
                          <a:effectLst/>
                        </a:rPr>
                        <a:t>2023</a:t>
                      </a:r>
                      <a:endParaRPr lang="ru-RU" sz="7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800">
                          <a:effectLst/>
                        </a:rPr>
                        <a:t>года 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65" marR="453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800">
                          <a:effectLst/>
                        </a:rPr>
                        <a:t>отклонение: </a:t>
                      </a:r>
                      <a:endParaRPr lang="ru-RU" sz="7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800">
                          <a:effectLst/>
                        </a:rPr>
                        <a:t>прогноз - к отчету</a:t>
                      </a:r>
                      <a:br>
                        <a:rPr lang="ru-RU" sz="800">
                          <a:effectLst/>
                        </a:rPr>
                      </a:br>
                      <a:r>
                        <a:rPr lang="ru-RU" sz="800">
                          <a:effectLst/>
                        </a:rPr>
                        <a:t>(%, процентных пунктов)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65" marR="45365" marT="0" marB="0"/>
                </a:tc>
                <a:extLst>
                  <a:ext uri="{0D108BD9-81ED-4DB2-BD59-A6C34878D82A}">
                    <a16:rowId xmlns:a16="http://schemas.microsoft.com/office/drawing/2014/main" val="252881135"/>
                  </a:ext>
                </a:extLst>
              </a:tr>
              <a:tr h="17012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800">
                          <a:effectLst/>
                        </a:rPr>
                        <a:t>1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65" marR="453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800">
                          <a:effectLst/>
                        </a:rPr>
                        <a:t>2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65" marR="453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65" marR="4536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800">
                          <a:effectLst/>
                        </a:rPr>
                        <a:t>3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65" marR="453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65" marR="45365" marT="0" marB="0"/>
                </a:tc>
                <a:extLst>
                  <a:ext uri="{0D108BD9-81ED-4DB2-BD59-A6C34878D82A}">
                    <a16:rowId xmlns:a16="http://schemas.microsoft.com/office/drawing/2014/main" val="3124047897"/>
                  </a:ext>
                </a:extLst>
              </a:tr>
              <a:tr h="19868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ru-RU" sz="800">
                          <a:effectLst/>
                        </a:rPr>
                        <a:t>Инвестиции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65" marR="4536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65" marR="4536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65" marR="4536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65" marR="4536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65" marR="45365" marT="0" marB="0"/>
                </a:tc>
                <a:extLst>
                  <a:ext uri="{0D108BD9-81ED-4DB2-BD59-A6C34878D82A}">
                    <a16:rowId xmlns:a16="http://schemas.microsoft.com/office/drawing/2014/main" val="4204817834"/>
                  </a:ext>
                </a:extLst>
              </a:tr>
              <a:tr h="6385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ru-RU" sz="800">
                          <a:effectLst/>
                        </a:rPr>
                        <a:t>Объем инвестиций в основной капитал за счет всех источников финансирования(без субъектов малого предпринимательства и объема инвестиций, не наблюдаемых прямыми статистическими методами)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65" marR="4536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365" marR="4536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65" marR="4536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65" marR="4536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65" marR="45365" marT="0" marB="0"/>
                </a:tc>
                <a:extLst>
                  <a:ext uri="{0D108BD9-81ED-4DB2-BD59-A6C34878D82A}">
                    <a16:rowId xmlns:a16="http://schemas.microsoft.com/office/drawing/2014/main" val="1970483212"/>
                  </a:ext>
                </a:extLst>
              </a:tr>
              <a:tr h="4746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ru-RU" sz="800">
                          <a:effectLst/>
                        </a:rPr>
                        <a:t> - в действующих ценах каждого года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65" marR="453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800">
                          <a:effectLst/>
                        </a:rPr>
                        <a:t>млн. руб.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65" marR="453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800">
                          <a:effectLst/>
                        </a:rPr>
                        <a:t>8420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65" marR="4536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800">
                          <a:effectLst/>
                        </a:rPr>
                        <a:t>29648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65" marR="453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800">
                          <a:effectLst/>
                        </a:rPr>
                        <a:t>в 3,5 р.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65" marR="45365" marT="0" marB="0"/>
                </a:tc>
                <a:extLst>
                  <a:ext uri="{0D108BD9-81ED-4DB2-BD59-A6C34878D82A}">
                    <a16:rowId xmlns:a16="http://schemas.microsoft.com/office/drawing/2014/main" val="3593135222"/>
                  </a:ext>
                </a:extLst>
              </a:tr>
              <a:tr h="25203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ru-RU" sz="800">
                          <a:effectLst/>
                        </a:rPr>
                        <a:t> - в % к предыдущему году (в сопоставимых ценах)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65" marR="453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800">
                          <a:effectLst/>
                        </a:rPr>
                        <a:t>%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65" marR="453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800">
                          <a:effectLst/>
                        </a:rPr>
                        <a:t>107,8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65" marR="4536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800">
                          <a:effectLst/>
                        </a:rPr>
                        <a:t>252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65" marR="453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800">
                          <a:effectLst/>
                        </a:rPr>
                        <a:t>в 2,3 р.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65" marR="45365" marT="0" marB="0"/>
                </a:tc>
                <a:extLst>
                  <a:ext uri="{0D108BD9-81ED-4DB2-BD59-A6C34878D82A}">
                    <a16:rowId xmlns:a16="http://schemas.microsoft.com/office/drawing/2014/main" val="2830931920"/>
                  </a:ext>
                </a:extLst>
              </a:tr>
              <a:tr h="1835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ru-RU" sz="800">
                          <a:effectLst/>
                        </a:rPr>
                        <a:t>Труд  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65" marR="453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65" marR="453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65" marR="4536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65" marR="453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65" marR="45365" marT="0" marB="0"/>
                </a:tc>
                <a:extLst>
                  <a:ext uri="{0D108BD9-81ED-4DB2-BD59-A6C34878D82A}">
                    <a16:rowId xmlns:a16="http://schemas.microsoft.com/office/drawing/2014/main" val="648520364"/>
                  </a:ext>
                </a:extLst>
              </a:tr>
              <a:tr h="37964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ru-RU" sz="800">
                          <a:effectLst/>
                        </a:rPr>
                        <a:t>Численность экономически активного населения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65" marR="4536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800">
                          <a:effectLst/>
                        </a:rPr>
                        <a:t>тыс. чел.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65" marR="453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800">
                          <a:effectLst/>
                        </a:rPr>
                        <a:t>1,77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65" marR="4536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800">
                          <a:effectLst/>
                        </a:rPr>
                        <a:t>1,473</a:t>
                      </a:r>
                      <a:endParaRPr lang="ru-RU" sz="7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65" marR="453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800">
                          <a:effectLst/>
                        </a:rPr>
                        <a:t>-29,9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65" marR="45365" marT="0" marB="0"/>
                </a:tc>
                <a:extLst>
                  <a:ext uri="{0D108BD9-81ED-4DB2-BD59-A6C34878D82A}">
                    <a16:rowId xmlns:a16="http://schemas.microsoft.com/office/drawing/2014/main" val="2546050554"/>
                  </a:ext>
                </a:extLst>
              </a:tr>
              <a:tr h="3028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ru-RU" sz="800">
                          <a:effectLst/>
                        </a:rPr>
                        <a:t>Среднегодовая численность занятых в экономике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65" marR="4536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800">
                          <a:effectLst/>
                        </a:rPr>
                        <a:t>тыс. чел.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65" marR="453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800">
                          <a:effectLst/>
                        </a:rPr>
                        <a:t>1,08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65" marR="4536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800">
                          <a:effectLst/>
                        </a:rPr>
                        <a:t>0,68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65" marR="453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800">
                          <a:effectLst/>
                        </a:rPr>
                        <a:t>-37,0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65" marR="45365" marT="0" marB="0"/>
                </a:tc>
                <a:extLst>
                  <a:ext uri="{0D108BD9-81ED-4DB2-BD59-A6C34878D82A}">
                    <a16:rowId xmlns:a16="http://schemas.microsoft.com/office/drawing/2014/main" val="1117603854"/>
                  </a:ext>
                </a:extLst>
              </a:tr>
              <a:tr h="1835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ru-RU" sz="800">
                          <a:effectLst/>
                        </a:rPr>
                        <a:t>Фонд заработной платы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65" marR="4536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800">
                          <a:effectLst/>
                        </a:rPr>
                        <a:t>млн. руб.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65" marR="453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800">
                          <a:effectLst/>
                        </a:rPr>
                        <a:t>262,1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65" marR="4536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800">
                          <a:effectLst/>
                        </a:rPr>
                        <a:t>284,7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65" marR="4536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800">
                          <a:effectLst/>
                        </a:rPr>
                        <a:t>8,6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65" marR="45365" marT="0" marB="0"/>
                </a:tc>
                <a:extLst>
                  <a:ext uri="{0D108BD9-81ED-4DB2-BD59-A6C34878D82A}">
                    <a16:rowId xmlns:a16="http://schemas.microsoft.com/office/drawing/2014/main" val="3876605037"/>
                  </a:ext>
                </a:extLst>
              </a:tr>
              <a:tr h="1835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ru-RU" sz="800">
                          <a:effectLst/>
                        </a:rPr>
                        <a:t>     в % к предыдущему году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65" marR="4536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800">
                          <a:effectLst/>
                        </a:rPr>
                        <a:t>%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65" marR="453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800">
                          <a:effectLst/>
                        </a:rPr>
                        <a:t>102,1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65" marR="4536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800">
                          <a:effectLst/>
                        </a:rPr>
                        <a:t>108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65" marR="4536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800">
                          <a:effectLst/>
                        </a:rPr>
                        <a:t>5,6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65" marR="45365" marT="0" marB="0"/>
                </a:tc>
                <a:extLst>
                  <a:ext uri="{0D108BD9-81ED-4DB2-BD59-A6C34878D82A}">
                    <a16:rowId xmlns:a16="http://schemas.microsoft.com/office/drawing/2014/main" val="1612717338"/>
                  </a:ext>
                </a:extLst>
              </a:tr>
              <a:tr h="3482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ru-RU" sz="800">
                          <a:effectLst/>
                        </a:rPr>
                        <a:t>Среднемесячная заработная плата в целом по территории района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65" marR="4536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800">
                          <a:effectLst/>
                        </a:rPr>
                        <a:t>руб.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65" marR="453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800">
                          <a:effectLst/>
                        </a:rPr>
                        <a:t>22752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65" marR="4536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800">
                          <a:effectLst/>
                        </a:rPr>
                        <a:t>34890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65" marR="4536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7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800">
                          <a:effectLst/>
                        </a:rPr>
                        <a:t>52,7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65" marR="45365" marT="0" marB="0"/>
                </a:tc>
                <a:extLst>
                  <a:ext uri="{0D108BD9-81ED-4DB2-BD59-A6C34878D82A}">
                    <a16:rowId xmlns:a16="http://schemas.microsoft.com/office/drawing/2014/main" val="1678524637"/>
                  </a:ext>
                </a:extLst>
              </a:tr>
              <a:tr h="1835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ru-RU" sz="800">
                          <a:effectLst/>
                        </a:rPr>
                        <a:t>     в %  к  предыдущему году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65" marR="4536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800">
                          <a:effectLst/>
                        </a:rPr>
                        <a:t>%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65" marR="453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800">
                          <a:effectLst/>
                        </a:rPr>
                        <a:t>102,1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65" marR="4536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800">
                          <a:effectLst/>
                        </a:rPr>
                        <a:t>112,7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65" marR="4536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800" dirty="0">
                          <a:effectLst/>
                        </a:rPr>
                        <a:t>10,4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65" marR="45365" marT="0" marB="0"/>
                </a:tc>
                <a:extLst>
                  <a:ext uri="{0D108BD9-81ED-4DB2-BD59-A6C34878D82A}">
                    <a16:rowId xmlns:a16="http://schemas.microsoft.com/office/drawing/2014/main" val="3710914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28405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upload.wikimedia.org/wikipedia/commons/1/19/Coat_of_Arms_of_Molokovsky_rayon_%28Tver_oblast%29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990947" cy="1412777"/>
          </a:xfrm>
          <a:prstGeom prst="rect">
            <a:avLst/>
          </a:prstGeom>
          <a:ln cmpd="sng">
            <a:noFill/>
          </a:ln>
          <a:effectLst/>
        </p:spPr>
      </p:pic>
      <p:sp>
        <p:nvSpPr>
          <p:cNvPr id="3" name="Text Box 1"/>
          <p:cNvSpPr txBox="1">
            <a:spLocks noChangeArrowheads="1"/>
          </p:cNvSpPr>
          <p:nvPr/>
        </p:nvSpPr>
        <p:spPr bwMode="auto">
          <a:xfrm>
            <a:off x="2411760" y="274638"/>
            <a:ext cx="5832647" cy="106613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dirty="0">
                <a:solidFill>
                  <a:srgbClr val="000000"/>
                </a:solidFill>
                <a:latin typeface="Calibri" pitchFamily="32" charset="0"/>
                <a:ea typeface="Microsoft YaHei" charset="0"/>
                <a:cs typeface="Microsoft YaHei" charset="0"/>
              </a:rPr>
              <a:t>Основные параметры бюджета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DCE79A13-E213-5760-6CF7-F7F2859A8D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3484882"/>
              </p:ext>
            </p:extLst>
          </p:nvPr>
        </p:nvGraphicFramePr>
        <p:xfrm>
          <a:off x="1293177" y="2612231"/>
          <a:ext cx="6557645" cy="250190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537335">
                  <a:extLst>
                    <a:ext uri="{9D8B030D-6E8A-4147-A177-3AD203B41FA5}">
                      <a16:colId xmlns:a16="http://schemas.microsoft.com/office/drawing/2014/main" val="201154439"/>
                    </a:ext>
                  </a:extLst>
                </a:gridCol>
                <a:gridCol w="1082675">
                  <a:extLst>
                    <a:ext uri="{9D8B030D-6E8A-4147-A177-3AD203B41FA5}">
                      <a16:colId xmlns:a16="http://schemas.microsoft.com/office/drawing/2014/main" val="3490227221"/>
                    </a:ext>
                  </a:extLst>
                </a:gridCol>
                <a:gridCol w="1134745">
                  <a:extLst>
                    <a:ext uri="{9D8B030D-6E8A-4147-A177-3AD203B41FA5}">
                      <a16:colId xmlns:a16="http://schemas.microsoft.com/office/drawing/2014/main" val="2645224848"/>
                    </a:ext>
                  </a:extLst>
                </a:gridCol>
                <a:gridCol w="726440">
                  <a:extLst>
                    <a:ext uri="{9D8B030D-6E8A-4147-A177-3AD203B41FA5}">
                      <a16:colId xmlns:a16="http://schemas.microsoft.com/office/drawing/2014/main" val="632987290"/>
                    </a:ext>
                  </a:extLst>
                </a:gridCol>
                <a:gridCol w="692150">
                  <a:extLst>
                    <a:ext uri="{9D8B030D-6E8A-4147-A177-3AD203B41FA5}">
                      <a16:colId xmlns:a16="http://schemas.microsoft.com/office/drawing/2014/main" val="842142981"/>
                    </a:ext>
                  </a:extLst>
                </a:gridCol>
                <a:gridCol w="692150">
                  <a:extLst>
                    <a:ext uri="{9D8B030D-6E8A-4147-A177-3AD203B41FA5}">
                      <a16:colId xmlns:a16="http://schemas.microsoft.com/office/drawing/2014/main" val="3368294885"/>
                    </a:ext>
                  </a:extLst>
                </a:gridCol>
                <a:gridCol w="692150">
                  <a:extLst>
                    <a:ext uri="{9D8B030D-6E8A-4147-A177-3AD203B41FA5}">
                      <a16:colId xmlns:a16="http://schemas.microsoft.com/office/drawing/2014/main" val="402013625"/>
                    </a:ext>
                  </a:extLst>
                </a:gridCol>
              </a:tblGrid>
              <a:tr h="243205">
                <a:tc rowSpan="2"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ru-RU" sz="1200">
                          <a:effectLst/>
                        </a:rPr>
                        <a:t>Показатель</a:t>
                      </a:r>
                      <a:endParaRPr lang="ru-RU" sz="8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>
                          <a:effectLst/>
                        </a:rPr>
                        <a:t>2022 год</a:t>
                      </a:r>
                      <a:endParaRPr lang="ru-RU" sz="8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>
                          <a:effectLst/>
                        </a:rPr>
                        <a:t>2023 год</a:t>
                      </a:r>
                      <a:endParaRPr lang="ru-RU" sz="8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ru-RU" sz="1200">
                          <a:effectLst/>
                        </a:rPr>
                        <a:t>2024 год</a:t>
                      </a:r>
                      <a:endParaRPr lang="ru-RU" sz="8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>
                          <a:effectLst/>
                        </a:rPr>
                        <a:t>Проект решения</a:t>
                      </a:r>
                      <a:endParaRPr lang="ru-RU" sz="8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220443"/>
                  </a:ext>
                </a:extLst>
              </a:tr>
              <a:tr h="34671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>
                          <a:effectLst/>
                        </a:rPr>
                        <a:t>2025 год</a:t>
                      </a:r>
                      <a:endParaRPr lang="ru-RU" sz="8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>
                          <a:effectLst/>
                        </a:rPr>
                        <a:t>2026</a:t>
                      </a:r>
                      <a:endParaRPr lang="ru-RU" sz="800">
                        <a:effectLst/>
                      </a:endParaRPr>
                    </a:p>
                    <a:p>
                      <a:pPr algn="ctr">
                        <a:buNone/>
                      </a:pPr>
                      <a:r>
                        <a:rPr lang="ru-RU" sz="1200">
                          <a:effectLst/>
                        </a:rPr>
                        <a:t>год</a:t>
                      </a:r>
                      <a:endParaRPr lang="ru-RU" sz="8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>
                          <a:effectLst/>
                        </a:rPr>
                        <a:t>2027 год</a:t>
                      </a:r>
                      <a:endParaRPr lang="ru-RU" sz="8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36462714"/>
                  </a:ext>
                </a:extLst>
              </a:tr>
              <a:tr h="343183">
                <a:tc>
                  <a:txBody>
                    <a:bodyPr/>
                    <a:lstStyle/>
                    <a:p>
                      <a:pPr indent="-13970" algn="just">
                        <a:buNone/>
                      </a:pPr>
                      <a:r>
                        <a:rPr lang="ru-RU" sz="1200">
                          <a:effectLst/>
                        </a:rPr>
                        <a:t>Доходы, всего </a:t>
                      </a:r>
                      <a:endParaRPr lang="ru-RU" sz="1400">
                        <a:effectLst/>
                      </a:endParaRPr>
                    </a:p>
                    <a:p>
                      <a:pPr indent="-13970" algn="just">
                        <a:buNone/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100">
                          <a:effectLst/>
                        </a:rPr>
                        <a:t>161319,7</a:t>
                      </a:r>
                      <a:endParaRPr lang="ru-RU" sz="8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100">
                          <a:effectLst/>
                        </a:rPr>
                        <a:t>181386,7</a:t>
                      </a:r>
                      <a:endParaRPr lang="ru-RU" sz="8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100">
                          <a:effectLst/>
                        </a:rPr>
                        <a:t>217890,7</a:t>
                      </a:r>
                      <a:endParaRPr lang="ru-RU" sz="8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266858,3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251422,4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249998,5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947648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indent="-13970" algn="just">
                        <a:buNone/>
                      </a:pPr>
                      <a:r>
                        <a:rPr lang="ru-RU" sz="1200">
                          <a:effectLst/>
                        </a:rPr>
                        <a:t>Налоговые и неналоговые доходы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100">
                          <a:effectLst/>
                        </a:rPr>
                        <a:t>54757,5</a:t>
                      </a:r>
                      <a:endParaRPr lang="ru-RU" sz="8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100">
                          <a:effectLst/>
                        </a:rPr>
                        <a:t>52304,3</a:t>
                      </a:r>
                      <a:endParaRPr lang="ru-RU" sz="8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100">
                          <a:effectLst/>
                        </a:rPr>
                        <a:t>55898,0</a:t>
                      </a:r>
                      <a:endParaRPr lang="ru-RU" sz="8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 </a:t>
                      </a:r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307,0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73 428,8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77 379,5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778677306"/>
                  </a:ext>
                </a:extLst>
              </a:tr>
              <a:tr h="287655">
                <a:tc>
                  <a:txBody>
                    <a:bodyPr/>
                    <a:lstStyle/>
                    <a:p>
                      <a:pPr indent="-13970" algn="just">
                        <a:buNone/>
                      </a:pPr>
                      <a:r>
                        <a:rPr lang="ru-RU" sz="1200">
                          <a:effectLst/>
                        </a:rPr>
                        <a:t>Безвозмездные поступления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100">
                          <a:effectLst/>
                        </a:rPr>
                        <a:t>106562,2</a:t>
                      </a:r>
                      <a:endParaRPr lang="ru-RU" sz="8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100">
                          <a:effectLst/>
                        </a:rPr>
                        <a:t>129082,4</a:t>
                      </a:r>
                      <a:endParaRPr lang="ru-RU" sz="8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100">
                          <a:effectLst/>
                        </a:rPr>
                        <a:t>161992,7</a:t>
                      </a:r>
                      <a:endParaRPr lang="ru-RU" sz="8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196 551,3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177 993,6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172 619,0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3160164139"/>
                  </a:ext>
                </a:extLst>
              </a:tr>
              <a:tr h="342265">
                <a:tc>
                  <a:txBody>
                    <a:bodyPr/>
                    <a:lstStyle/>
                    <a:p>
                      <a:pPr indent="-13970" algn="just">
                        <a:buNone/>
                      </a:pPr>
                      <a:r>
                        <a:rPr lang="ru-RU" sz="1200">
                          <a:effectLst/>
                        </a:rPr>
                        <a:t>Расходы, всего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100">
                          <a:effectLst/>
                        </a:rPr>
                        <a:t>161319,7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100">
                          <a:effectLst/>
                        </a:rPr>
                        <a:t>181386,7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100">
                          <a:effectLst/>
                        </a:rPr>
                        <a:t>218797,7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1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266858,3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1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247869,2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15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242927,8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29433594"/>
                  </a:ext>
                </a:extLst>
              </a:tr>
              <a:tr h="270510">
                <a:tc>
                  <a:txBody>
                    <a:bodyPr/>
                    <a:lstStyle/>
                    <a:p>
                      <a:pPr indent="-13970" algn="just">
                        <a:buNone/>
                      </a:pPr>
                      <a:r>
                        <a:rPr lang="ru-RU" sz="1200" dirty="0">
                          <a:effectLst/>
                        </a:rPr>
                        <a:t>Дефицит/профицит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100">
                          <a:effectLst/>
                        </a:rPr>
                        <a:t>0,0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100">
                          <a:effectLst/>
                        </a:rPr>
                        <a:t>0,0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100">
                          <a:effectLst/>
                        </a:rPr>
                        <a:t>907,0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100">
                          <a:effectLst/>
                        </a:rPr>
                        <a:t>0,0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100" dirty="0">
                          <a:effectLst/>
                        </a:rPr>
                        <a:t>-3553,2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100" dirty="0">
                          <a:effectLst/>
                        </a:rPr>
                        <a:t>-7070,7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96486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30277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upload.wikimedia.org/wikipedia/commons/1/19/Coat_of_Arms_of_Molokovsky_rayon_%28Tver_oblast%29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990947" cy="1412777"/>
          </a:xfrm>
          <a:prstGeom prst="rect">
            <a:avLst/>
          </a:prstGeom>
          <a:ln cmpd="sng">
            <a:noFill/>
          </a:ln>
          <a:effectLst/>
        </p:spPr>
      </p:pic>
      <p:sp>
        <p:nvSpPr>
          <p:cNvPr id="3" name="Text Box 1"/>
          <p:cNvSpPr txBox="1">
            <a:spLocks noChangeArrowheads="1"/>
          </p:cNvSpPr>
          <p:nvPr/>
        </p:nvSpPr>
        <p:spPr bwMode="auto">
          <a:xfrm>
            <a:off x="377825" y="3122613"/>
            <a:ext cx="8548688" cy="170497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 algn="ctr">
              <a:spcBef>
                <a:spcPts val="60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dirty="0">
                <a:solidFill>
                  <a:srgbClr val="000000"/>
                </a:solidFill>
                <a:latin typeface="Calibri" pitchFamily="32" charset="0"/>
                <a:ea typeface="Microsoft YaHei" charset="0"/>
                <a:cs typeface="Microsoft YaHei" charset="0"/>
              </a:rPr>
              <a:t>             ДОХОДЫ БЮДЖЕТА</a:t>
            </a:r>
          </a:p>
        </p:txBody>
      </p:sp>
    </p:spTree>
    <p:extLst>
      <p:ext uri="{BB962C8B-B14F-4D97-AF65-F5344CB8AC3E}">
        <p14:creationId xmlns:p14="http://schemas.microsoft.com/office/powerpoint/2010/main" val="13076751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490F07-7A41-B023-A943-1B91180378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upload.wikimedia.org/wikipedia/commons/1/19/Coat_of_Arms_of_Molokovsky_rayon_%28Tver_oblast%29.png">
            <a:extLst>
              <a:ext uri="{FF2B5EF4-FFF2-40B4-BE49-F238E27FC236}">
                <a16:creationId xmlns:a16="http://schemas.microsoft.com/office/drawing/2014/main" id="{72604471-C012-5B00-CEB3-9129B526ED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58613"/>
            <a:ext cx="990947" cy="1138139"/>
          </a:xfrm>
          <a:prstGeom prst="rect">
            <a:avLst/>
          </a:prstGeom>
          <a:ln cmpd="sng">
            <a:noFill/>
          </a:ln>
          <a:effectLst/>
        </p:spPr>
      </p:pic>
      <p:sp>
        <p:nvSpPr>
          <p:cNvPr id="3" name="Text Box 1">
            <a:extLst>
              <a:ext uri="{FF2B5EF4-FFF2-40B4-BE49-F238E27FC236}">
                <a16:creationId xmlns:a16="http://schemas.microsoft.com/office/drawing/2014/main" id="{C38B69E6-823F-4A3E-64B6-BF975EE771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7664" y="274638"/>
            <a:ext cx="7139136" cy="70609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200" dirty="0">
                <a:solidFill>
                  <a:srgbClr val="000000"/>
                </a:solidFill>
                <a:latin typeface="Calibri" pitchFamily="32" charset="0"/>
                <a:ea typeface="Microsoft YaHei" charset="0"/>
                <a:cs typeface="Microsoft YaHei" charset="0"/>
              </a:rPr>
              <a:t>Динамика налоговых и неналоговых доходов 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2C5F690B-E813-EFE8-08BF-2412E79425C5}"/>
              </a:ext>
            </a:extLst>
          </p:cNvPr>
          <p:cNvGraphicFramePr>
            <a:graphicFrameLocks noGrp="1"/>
          </p:cNvGraphicFramePr>
          <p:nvPr/>
        </p:nvGraphicFramePr>
        <p:xfrm>
          <a:off x="1293177" y="2918619"/>
          <a:ext cx="6557645" cy="1889125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537335">
                  <a:extLst>
                    <a:ext uri="{9D8B030D-6E8A-4147-A177-3AD203B41FA5}">
                      <a16:colId xmlns:a16="http://schemas.microsoft.com/office/drawing/2014/main" val="2034736913"/>
                    </a:ext>
                  </a:extLst>
                </a:gridCol>
                <a:gridCol w="1082675">
                  <a:extLst>
                    <a:ext uri="{9D8B030D-6E8A-4147-A177-3AD203B41FA5}">
                      <a16:colId xmlns:a16="http://schemas.microsoft.com/office/drawing/2014/main" val="288480629"/>
                    </a:ext>
                  </a:extLst>
                </a:gridCol>
                <a:gridCol w="1134745">
                  <a:extLst>
                    <a:ext uri="{9D8B030D-6E8A-4147-A177-3AD203B41FA5}">
                      <a16:colId xmlns:a16="http://schemas.microsoft.com/office/drawing/2014/main" val="2408918833"/>
                    </a:ext>
                  </a:extLst>
                </a:gridCol>
                <a:gridCol w="726440">
                  <a:extLst>
                    <a:ext uri="{9D8B030D-6E8A-4147-A177-3AD203B41FA5}">
                      <a16:colId xmlns:a16="http://schemas.microsoft.com/office/drawing/2014/main" val="715713222"/>
                    </a:ext>
                  </a:extLst>
                </a:gridCol>
                <a:gridCol w="692150">
                  <a:extLst>
                    <a:ext uri="{9D8B030D-6E8A-4147-A177-3AD203B41FA5}">
                      <a16:colId xmlns:a16="http://schemas.microsoft.com/office/drawing/2014/main" val="2376619982"/>
                    </a:ext>
                  </a:extLst>
                </a:gridCol>
                <a:gridCol w="692150">
                  <a:extLst>
                    <a:ext uri="{9D8B030D-6E8A-4147-A177-3AD203B41FA5}">
                      <a16:colId xmlns:a16="http://schemas.microsoft.com/office/drawing/2014/main" val="31323414"/>
                    </a:ext>
                  </a:extLst>
                </a:gridCol>
                <a:gridCol w="692150">
                  <a:extLst>
                    <a:ext uri="{9D8B030D-6E8A-4147-A177-3AD203B41FA5}">
                      <a16:colId xmlns:a16="http://schemas.microsoft.com/office/drawing/2014/main" val="3094601705"/>
                    </a:ext>
                  </a:extLst>
                </a:gridCol>
              </a:tblGrid>
              <a:tr h="243205">
                <a:tc rowSpan="2"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ru-RU" sz="1200">
                          <a:effectLst/>
                        </a:rPr>
                        <a:t>Показатель</a:t>
                      </a:r>
                      <a:endParaRPr lang="ru-RU" sz="8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>
                          <a:effectLst/>
                        </a:rPr>
                        <a:t>2022 год</a:t>
                      </a:r>
                      <a:endParaRPr lang="ru-RU" sz="8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>
                          <a:effectLst/>
                        </a:rPr>
                        <a:t>2023 год</a:t>
                      </a:r>
                      <a:endParaRPr lang="ru-RU" sz="8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ru-RU" sz="1200">
                          <a:effectLst/>
                        </a:rPr>
                        <a:t>2024 год</a:t>
                      </a:r>
                      <a:endParaRPr lang="ru-RU" sz="8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>
                          <a:effectLst/>
                        </a:rPr>
                        <a:t>Проект решения</a:t>
                      </a:r>
                      <a:endParaRPr lang="ru-RU" sz="8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8078200"/>
                  </a:ext>
                </a:extLst>
              </a:tr>
              <a:tr h="34671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>
                          <a:effectLst/>
                        </a:rPr>
                        <a:t>2025 год</a:t>
                      </a:r>
                      <a:endParaRPr lang="ru-RU" sz="8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>
                          <a:effectLst/>
                        </a:rPr>
                        <a:t>2026</a:t>
                      </a:r>
                      <a:endParaRPr lang="ru-RU" sz="800">
                        <a:effectLst/>
                      </a:endParaRPr>
                    </a:p>
                    <a:p>
                      <a:pPr algn="ctr">
                        <a:buNone/>
                      </a:pPr>
                      <a:r>
                        <a:rPr lang="ru-RU" sz="1200">
                          <a:effectLst/>
                        </a:rPr>
                        <a:t>год</a:t>
                      </a:r>
                      <a:endParaRPr lang="ru-RU" sz="8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>
                          <a:effectLst/>
                        </a:rPr>
                        <a:t>2027 год</a:t>
                      </a:r>
                      <a:endParaRPr lang="ru-RU" sz="8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96630386"/>
                  </a:ext>
                </a:extLst>
              </a:tr>
              <a:tr h="285115">
                <a:tc>
                  <a:txBody>
                    <a:bodyPr/>
                    <a:lstStyle/>
                    <a:p>
                      <a:pPr indent="-13970" algn="just">
                        <a:buNone/>
                      </a:pPr>
                      <a:r>
                        <a:rPr lang="ru-RU" sz="1200">
                          <a:effectLst/>
                        </a:rPr>
                        <a:t>Доходы, всего </a:t>
                      </a:r>
                      <a:endParaRPr lang="ru-RU" sz="1400">
                        <a:effectLst/>
                      </a:endParaRPr>
                    </a:p>
                    <a:p>
                      <a:pPr indent="-13970" algn="just">
                        <a:buNone/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100">
                          <a:effectLst/>
                        </a:rPr>
                        <a:t>161319,7</a:t>
                      </a:r>
                      <a:endParaRPr lang="ru-RU" sz="8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100">
                          <a:effectLst/>
                        </a:rPr>
                        <a:t>181386,7</a:t>
                      </a:r>
                      <a:endParaRPr lang="ru-RU" sz="8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100">
                          <a:effectLst/>
                        </a:rPr>
                        <a:t>217890,7</a:t>
                      </a:r>
                      <a:endParaRPr lang="ru-RU" sz="8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100">
                          <a:effectLst/>
                        </a:rPr>
                        <a:t>265373,3</a:t>
                      </a:r>
                      <a:endParaRPr lang="ru-RU" sz="8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100">
                          <a:effectLst/>
                        </a:rPr>
                        <a:t>251422,4</a:t>
                      </a:r>
                      <a:endParaRPr lang="ru-RU" sz="8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100">
                          <a:effectLst/>
                        </a:rPr>
                        <a:t>249998,5</a:t>
                      </a:r>
                      <a:endParaRPr lang="ru-RU" sz="8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7021719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indent="-13970" algn="just">
                        <a:buNone/>
                      </a:pPr>
                      <a:r>
                        <a:rPr lang="ru-RU" sz="1200">
                          <a:effectLst/>
                        </a:rPr>
                        <a:t>Налоговые и неналоговые доходы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100">
                          <a:effectLst/>
                        </a:rPr>
                        <a:t>54757,5</a:t>
                      </a:r>
                      <a:endParaRPr lang="ru-RU" sz="8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100">
                          <a:effectLst/>
                        </a:rPr>
                        <a:t>52304,3</a:t>
                      </a:r>
                      <a:endParaRPr lang="ru-RU" sz="8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100">
                          <a:effectLst/>
                        </a:rPr>
                        <a:t>55898,0</a:t>
                      </a:r>
                      <a:endParaRPr lang="ru-RU" sz="8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100">
                          <a:effectLst/>
                        </a:rPr>
                        <a:t>70307,0</a:t>
                      </a:r>
                      <a:endParaRPr lang="ru-RU" sz="8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100">
                          <a:effectLst/>
                        </a:rPr>
                        <a:t>73428,8</a:t>
                      </a:r>
                      <a:endParaRPr lang="ru-RU" sz="8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100">
                          <a:effectLst/>
                        </a:rPr>
                        <a:t>77379,5</a:t>
                      </a:r>
                      <a:endParaRPr lang="ru-RU" sz="8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2564308"/>
                  </a:ext>
                </a:extLst>
              </a:tr>
              <a:tr h="287655">
                <a:tc>
                  <a:txBody>
                    <a:bodyPr/>
                    <a:lstStyle/>
                    <a:p>
                      <a:pPr indent="-13970" algn="just">
                        <a:buNone/>
                      </a:pPr>
                      <a:r>
                        <a:rPr lang="ru-RU" sz="1200">
                          <a:effectLst/>
                        </a:rPr>
                        <a:t>Безвозмездные поступления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100">
                          <a:effectLst/>
                        </a:rPr>
                        <a:t>106562,2</a:t>
                      </a:r>
                      <a:endParaRPr lang="ru-RU" sz="8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100">
                          <a:effectLst/>
                        </a:rPr>
                        <a:t>129082,4</a:t>
                      </a:r>
                      <a:endParaRPr lang="ru-RU" sz="8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100">
                          <a:effectLst/>
                        </a:rPr>
                        <a:t>161992,7</a:t>
                      </a:r>
                      <a:endParaRPr lang="ru-RU" sz="8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100">
                          <a:effectLst/>
                        </a:rPr>
                        <a:t>195066,3</a:t>
                      </a:r>
                      <a:endParaRPr lang="ru-RU" sz="8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100">
                          <a:effectLst/>
                        </a:rPr>
                        <a:t>177993,6</a:t>
                      </a:r>
                      <a:endParaRPr lang="ru-RU" sz="8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100" dirty="0">
                          <a:effectLst/>
                        </a:rPr>
                        <a:t>172619,0</a:t>
                      </a:r>
                      <a:endParaRPr lang="ru-RU" sz="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688891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20679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0">
          <a:fgClr>
            <a:schemeClr val="accent5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upload.wikimedia.org/wikipedia/commons/1/19/Coat_of_Arms_of_Molokovsky_rayon_%28Tver_oblast%29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990947" cy="1196753"/>
          </a:xfrm>
          <a:prstGeom prst="rect">
            <a:avLst/>
          </a:prstGeom>
          <a:ln cmpd="sng">
            <a:noFill/>
          </a:ln>
          <a:effectLst/>
        </p:spPr>
      </p:pic>
      <p:sp>
        <p:nvSpPr>
          <p:cNvPr id="3" name="Text Box 1"/>
          <p:cNvSpPr txBox="1">
            <a:spLocks noChangeArrowheads="1"/>
          </p:cNvSpPr>
          <p:nvPr/>
        </p:nvSpPr>
        <p:spPr bwMode="auto">
          <a:xfrm>
            <a:off x="1619672" y="332657"/>
            <a:ext cx="7067127" cy="864096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dirty="0">
                <a:solidFill>
                  <a:srgbClr val="000000"/>
                </a:solidFill>
                <a:latin typeface="Calibri" pitchFamily="32" charset="0"/>
                <a:ea typeface="Microsoft YaHei" charset="0"/>
                <a:cs typeface="Microsoft YaHei" charset="0"/>
              </a:rPr>
              <a:t>С</a:t>
            </a:r>
            <a:r>
              <a:rPr lang="ru-RU" sz="2000" dirty="0">
                <a:solidFill>
                  <a:srgbClr val="000000"/>
                </a:solidFill>
                <a:latin typeface="Calibri" pitchFamily="32" charset="0"/>
                <a:ea typeface="Microsoft YaHei" charset="0"/>
                <a:cs typeface="Microsoft YaHei" charset="0"/>
              </a:rPr>
              <a:t>труктура налоговых и неналоговых  доходов  бюджета 2025года , тысяч рублей</a:t>
            </a:r>
          </a:p>
        </p:txBody>
      </p:sp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291481243"/>
              </p:ext>
            </p:extLst>
          </p:nvPr>
        </p:nvGraphicFramePr>
        <p:xfrm>
          <a:off x="755576" y="1550979"/>
          <a:ext cx="8119359" cy="5301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367604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upload.wikimedia.org/wikipedia/commons/1/19/Coat_of_Arms_of_Molokovsky_rayon_%28Tver_oblast%29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990947" cy="1412777"/>
          </a:xfrm>
          <a:prstGeom prst="rect">
            <a:avLst/>
          </a:prstGeom>
          <a:ln cmpd="sng">
            <a:noFill/>
          </a:ln>
          <a:effectLst/>
        </p:spPr>
      </p:pic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650521823"/>
              </p:ext>
            </p:extLst>
          </p:nvPr>
        </p:nvGraphicFramePr>
        <p:xfrm>
          <a:off x="1014536" y="692696"/>
          <a:ext cx="7296472" cy="5760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6537263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upload.wikimedia.org/wikipedia/commons/1/19/Coat_of_Arms_of_Molokovsky_rayon_%28Tver_oblast%29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990947" cy="1412777"/>
          </a:xfrm>
          <a:prstGeom prst="rect">
            <a:avLst/>
          </a:prstGeom>
          <a:ln cmpd="sng">
            <a:noFill/>
          </a:ln>
          <a:effectLst/>
        </p:spPr>
      </p:pic>
      <p:sp>
        <p:nvSpPr>
          <p:cNvPr id="3" name="Text Box 1"/>
          <p:cNvSpPr txBox="1">
            <a:spLocks noChangeArrowheads="1"/>
          </p:cNvSpPr>
          <p:nvPr/>
        </p:nvSpPr>
        <p:spPr bwMode="auto">
          <a:xfrm>
            <a:off x="2301875" y="2747241"/>
            <a:ext cx="4700588" cy="88265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 algn="ctr">
              <a:spcBef>
                <a:spcPts val="60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dirty="0">
                <a:solidFill>
                  <a:srgbClr val="000000"/>
                </a:solidFill>
                <a:latin typeface="Calibri" pitchFamily="32" charset="0"/>
                <a:ea typeface="Microsoft YaHei" charset="0"/>
                <a:cs typeface="Microsoft YaHei" charset="0"/>
              </a:rPr>
              <a:t>  </a:t>
            </a:r>
            <a:r>
              <a:rPr lang="ru-RU" sz="2600" dirty="0">
                <a:solidFill>
                  <a:srgbClr val="000000"/>
                </a:solidFill>
                <a:latin typeface="Calibri" pitchFamily="32" charset="0"/>
                <a:ea typeface="Microsoft YaHei" charset="0"/>
                <a:cs typeface="Microsoft YaHei" charset="0"/>
              </a:rPr>
              <a:t>РАСХОДЫ  </a:t>
            </a:r>
          </a:p>
          <a:p>
            <a:pPr algn="ctr">
              <a:spcBef>
                <a:spcPts val="60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600" dirty="0">
                <a:solidFill>
                  <a:srgbClr val="000000"/>
                </a:solidFill>
                <a:latin typeface="Calibri" pitchFamily="32" charset="0"/>
                <a:ea typeface="Microsoft YaHei" charset="0"/>
                <a:cs typeface="Microsoft YaHei" charset="0"/>
              </a:rPr>
              <a:t>МУНИЦИПАЛЬНОГО БЮДЖЕТА </a:t>
            </a:r>
          </a:p>
        </p:txBody>
      </p:sp>
    </p:spTree>
    <p:extLst>
      <p:ext uri="{BB962C8B-B14F-4D97-AF65-F5344CB8AC3E}">
        <p14:creationId xmlns:p14="http://schemas.microsoft.com/office/powerpoint/2010/main" val="13349801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"/>
          <p:cNvSpPr txBox="1">
            <a:spLocks noChangeArrowheads="1"/>
          </p:cNvSpPr>
          <p:nvPr/>
        </p:nvSpPr>
        <p:spPr bwMode="auto">
          <a:xfrm>
            <a:off x="2123728" y="1"/>
            <a:ext cx="5184576" cy="33265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dirty="0">
                <a:solidFill>
                  <a:srgbClr val="000000"/>
                </a:solidFill>
                <a:latin typeface="Calibri" pitchFamily="32" charset="0"/>
                <a:ea typeface="Microsoft YaHei" charset="0"/>
                <a:cs typeface="Microsoft YaHei" charset="0"/>
              </a:rPr>
              <a:t>Расходы бюджета по направлениям</a:t>
            </a:r>
          </a:p>
        </p:txBody>
      </p:sp>
      <p:pic>
        <p:nvPicPr>
          <p:cNvPr id="1026" name="Picture 2" descr="https://upload.wikimedia.org/wikipedia/commons/1/19/Coat_of_Arms_of_Molokovsky_rayon_%28Tver_oblast%29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" y="0"/>
            <a:ext cx="683567" cy="836712"/>
          </a:xfrm>
          <a:prstGeom prst="rect">
            <a:avLst/>
          </a:prstGeom>
          <a:ln cmpd="sng">
            <a:noFill/>
          </a:ln>
          <a:effectLst/>
        </p:spPr>
      </p:pic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23E01B02-19C5-4F51-250C-7019041C8B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0521764"/>
              </p:ext>
            </p:extLst>
          </p:nvPr>
        </p:nvGraphicFramePr>
        <p:xfrm>
          <a:off x="755576" y="692696"/>
          <a:ext cx="7920880" cy="59465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00234">
                  <a:extLst>
                    <a:ext uri="{9D8B030D-6E8A-4147-A177-3AD203B41FA5}">
                      <a16:colId xmlns:a16="http://schemas.microsoft.com/office/drawing/2014/main" val="1533625786"/>
                    </a:ext>
                  </a:extLst>
                </a:gridCol>
                <a:gridCol w="966458">
                  <a:extLst>
                    <a:ext uri="{9D8B030D-6E8A-4147-A177-3AD203B41FA5}">
                      <a16:colId xmlns:a16="http://schemas.microsoft.com/office/drawing/2014/main" val="3371677765"/>
                    </a:ext>
                  </a:extLst>
                </a:gridCol>
                <a:gridCol w="966458">
                  <a:extLst>
                    <a:ext uri="{9D8B030D-6E8A-4147-A177-3AD203B41FA5}">
                      <a16:colId xmlns:a16="http://schemas.microsoft.com/office/drawing/2014/main" val="2432154349"/>
                    </a:ext>
                  </a:extLst>
                </a:gridCol>
                <a:gridCol w="966458">
                  <a:extLst>
                    <a:ext uri="{9D8B030D-6E8A-4147-A177-3AD203B41FA5}">
                      <a16:colId xmlns:a16="http://schemas.microsoft.com/office/drawing/2014/main" val="2042418958"/>
                    </a:ext>
                  </a:extLst>
                </a:gridCol>
                <a:gridCol w="966458">
                  <a:extLst>
                    <a:ext uri="{9D8B030D-6E8A-4147-A177-3AD203B41FA5}">
                      <a16:colId xmlns:a16="http://schemas.microsoft.com/office/drawing/2014/main" val="2393175869"/>
                    </a:ext>
                  </a:extLst>
                </a:gridCol>
                <a:gridCol w="954814">
                  <a:extLst>
                    <a:ext uri="{9D8B030D-6E8A-4147-A177-3AD203B41FA5}">
                      <a16:colId xmlns:a16="http://schemas.microsoft.com/office/drawing/2014/main" val="2178432446"/>
                    </a:ext>
                  </a:extLst>
                </a:gridCol>
              </a:tblGrid>
              <a:tr h="207815">
                <a:tc gridSpan="6"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31" marR="6531" marT="6531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0671358"/>
                  </a:ext>
                </a:extLst>
              </a:tr>
              <a:tr h="340817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бюджета по направлениям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31" marR="6531" marT="6531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8371046"/>
                  </a:ext>
                </a:extLst>
              </a:tr>
              <a:tr h="174564">
                <a:tc gridSpan="5"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31" marR="6531" marT="6531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31" marR="6531" marT="6531" marB="0" anchor="b"/>
                </a:tc>
                <a:extLst>
                  <a:ext uri="{0D108BD9-81ED-4DB2-BD59-A6C34878D82A}">
                    <a16:rowId xmlns:a16="http://schemas.microsoft.com/office/drawing/2014/main" val="904876303"/>
                  </a:ext>
                </a:extLst>
              </a:tr>
              <a:tr h="9559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расходов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31" marR="6531" marT="65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год, факт,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тыс.руб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31" marR="6531" marT="65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год, план,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тыс.руб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31" marR="6531" marT="65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</a:t>
                      </a:r>
                      <a:r>
                        <a:rPr lang="ru-RU" sz="1200" u="none" strike="noStrike" dirty="0">
                          <a:ln>
                            <a:solidFill>
                              <a:schemeClr val="tx1"/>
                            </a:solidFill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план,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тыс.руб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31" marR="6531" marT="65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 год, план, тыс.руб.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31" marR="6531" marT="6531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бюджета в расчёте на одного жителя в 2024 году, руб.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31" marR="6531" marT="6531" marB="0" anchor="b"/>
                </a:tc>
                <a:extLst>
                  <a:ext uri="{0D108BD9-81ED-4DB2-BD59-A6C34878D82A}">
                    <a16:rowId xmlns:a16="http://schemas.microsoft.com/office/drawing/2014/main" val="111980752"/>
                  </a:ext>
                </a:extLst>
              </a:tr>
              <a:tr h="39069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ОБЩЕГОСУДАРСТВЕННЫЕ ВОПРОСЫ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31" marR="6531" marT="653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40 490,6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31" marR="6531" marT="653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47 659,5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31" marR="6531" marT="653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47 696,9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31" marR="6531" marT="653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47 668,8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31" marR="6531" marT="653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10 973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31" marR="6531" marT="6531" marB="0" anchor="ctr"/>
                </a:tc>
                <a:extLst>
                  <a:ext uri="{0D108BD9-81ED-4DB2-BD59-A6C34878D82A}">
                    <a16:rowId xmlns:a16="http://schemas.microsoft.com/office/drawing/2014/main" val="3436894877"/>
                  </a:ext>
                </a:extLst>
              </a:tr>
              <a:tr h="32419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ОБОРОНА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31" marR="6531" marT="653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343,9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31" marR="6531" marT="653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387,2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31" marR="6531" marT="653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425,0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31" marR="6531" marT="653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440,5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31" marR="6531" marT="653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31" marR="6531" marT="6531" marB="0" anchor="ctr"/>
                </a:tc>
                <a:extLst>
                  <a:ext uri="{0D108BD9-81ED-4DB2-BD59-A6C34878D82A}">
                    <a16:rowId xmlns:a16="http://schemas.microsoft.com/office/drawing/2014/main" val="4136078220"/>
                  </a:ext>
                </a:extLst>
              </a:tr>
              <a:tr h="40731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БЕЗОПАСНОСТЬ И ПРАВООХРАНИТЕЛЬНАЯ ДЕЯТЕЛЬНОСТЬ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31" marR="6531" marT="653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2 939,3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31" marR="6531" marT="653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4 431,0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31" marR="6531" marT="653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4 431,0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31" marR="6531" marT="653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4 431,0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31" marR="6531" marT="653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31" marR="6531" marT="6531" marB="0" anchor="ctr"/>
                </a:tc>
                <a:extLst>
                  <a:ext uri="{0D108BD9-81ED-4DB2-BD59-A6C34878D82A}">
                    <a16:rowId xmlns:a16="http://schemas.microsoft.com/office/drawing/2014/main" val="1947466819"/>
                  </a:ext>
                </a:extLst>
              </a:tr>
              <a:tr h="30756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ЭКОНОМИКА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31" marR="6531" marT="653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31 968,0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31" marR="6531" marT="653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42 483,3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31" marR="6531" marT="653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43 842,8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31" marR="6531" marT="653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45 278,3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31" marR="6531" marT="653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8 663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31" marR="6531" marT="6531" marB="0" anchor="ctr"/>
                </a:tc>
                <a:extLst>
                  <a:ext uri="{0D108BD9-81ED-4DB2-BD59-A6C34878D82A}">
                    <a16:rowId xmlns:a16="http://schemas.microsoft.com/office/drawing/2014/main" val="2140517301"/>
                  </a:ext>
                </a:extLst>
              </a:tr>
              <a:tr h="34912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ЖИЛИЩНО-КОММУНАЛЬНОЕ ХОЗЯЙСТВО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31" marR="6531" marT="653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17 920,4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31" marR="6531" marT="653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13 636,0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31" marR="6531" marT="653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13 405,1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31" marR="6531" marT="653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7 869,8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31" marR="6531" marT="653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4 856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31" marR="6531" marT="6531" marB="0" anchor="ctr"/>
                </a:tc>
                <a:extLst>
                  <a:ext uri="{0D108BD9-81ED-4DB2-BD59-A6C34878D82A}">
                    <a16:rowId xmlns:a16="http://schemas.microsoft.com/office/drawing/2014/main" val="839526156"/>
                  </a:ext>
                </a:extLst>
              </a:tr>
              <a:tr h="30756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ОХРАНА ОКРУЖАЮЩЕЙ СРЕДЫ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31" marR="6531" marT="653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120,0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31" marR="6531" marT="653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150,0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31" marR="6531" marT="653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150,0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31" marR="6531" marT="653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150,0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31" marR="6531" marT="653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31" marR="6531" marT="6531" marB="0" anchor="ctr"/>
                </a:tc>
                <a:extLst>
                  <a:ext uri="{0D108BD9-81ED-4DB2-BD59-A6C34878D82A}">
                    <a16:rowId xmlns:a16="http://schemas.microsoft.com/office/drawing/2014/main" val="114728270"/>
                  </a:ext>
                </a:extLst>
              </a:tr>
              <a:tr h="32419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ОБРАЗОВАНИЕ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31" marR="6531" marT="653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102 402,6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31" marR="6531" marT="653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125 883,6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31" marR="6531" marT="653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105 371,1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31" marR="6531" marT="653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104 542,1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31" marR="6531" marT="653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27 751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31" marR="6531" marT="6531" marB="0" anchor="ctr"/>
                </a:tc>
                <a:extLst>
                  <a:ext uri="{0D108BD9-81ED-4DB2-BD59-A6C34878D82A}">
                    <a16:rowId xmlns:a16="http://schemas.microsoft.com/office/drawing/2014/main" val="1010454773"/>
                  </a:ext>
                </a:extLst>
              </a:tr>
              <a:tr h="29925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КУЛЬТУРА, КИНЕМАТОГРАФИЯ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31" marR="6531" marT="653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29 196,9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31" marR="6531" marT="653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26 836,8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31" marR="6531" marT="653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26 671,8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31" marR="6531" marT="653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26 671,8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31" marR="6531" marT="653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7 912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31" marR="6531" marT="6531" marB="0" anchor="ctr"/>
                </a:tc>
                <a:extLst>
                  <a:ext uri="{0D108BD9-81ED-4DB2-BD59-A6C34878D82A}">
                    <a16:rowId xmlns:a16="http://schemas.microsoft.com/office/drawing/2014/main" val="110438757"/>
                  </a:ext>
                </a:extLst>
              </a:tr>
              <a:tr h="34081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СОЦИАЛЬНАЯ ПОЛИТИКА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31" marR="6531" marT="653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1 763,8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31" marR="6531" marT="653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1 474,7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31" marR="6531" marT="653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1 959,3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31" marR="6531" marT="653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1 959,3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31" marR="6531" marT="653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478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31" marR="6531" marT="6531" marB="0" anchor="ctr"/>
                </a:tc>
                <a:extLst>
                  <a:ext uri="{0D108BD9-81ED-4DB2-BD59-A6C34878D82A}">
                    <a16:rowId xmlns:a16="http://schemas.microsoft.com/office/drawing/2014/main" val="2311668122"/>
                  </a:ext>
                </a:extLst>
              </a:tr>
              <a:tr h="36575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31" marR="6531" marT="653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1 632,7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31" marR="6531" marT="653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1 701,8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31" marR="6531" marT="653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1 701,8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31" marR="6531" marT="653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1 701,8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31" marR="6531" marT="653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442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31" marR="6531" marT="6531" marB="0" anchor="ctr"/>
                </a:tc>
                <a:extLst>
                  <a:ext uri="{0D108BD9-81ED-4DB2-BD59-A6C34878D82A}">
                    <a16:rowId xmlns:a16="http://schemas.microsoft.com/office/drawing/2014/main" val="1801351948"/>
                  </a:ext>
                </a:extLst>
              </a:tr>
              <a:tr h="32419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МАССОВОЙ ИНФОРМАЦИИ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31" marR="6531" marT="653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2 172,5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31" marR="6531" marT="653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2 214,4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31" marR="6531" marT="653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2 214,4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31" marR="6531" marT="653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2 214,4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31" marR="6531" marT="653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589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31" marR="6531" marT="6531" marB="0" anchor="ctr"/>
                </a:tc>
                <a:extLst>
                  <a:ext uri="{0D108BD9-81ED-4DB2-BD59-A6C34878D82A}">
                    <a16:rowId xmlns:a16="http://schemas.microsoft.com/office/drawing/2014/main" val="1547740157"/>
                  </a:ext>
                </a:extLst>
              </a:tr>
              <a:tr h="34081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31" marR="6531" marT="653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230 950,6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31" marR="6531" marT="653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266 858,3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31" marR="6531" marT="653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247 869,2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31" marR="6531" marT="653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242 927,8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31" marR="6531" marT="653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62 588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31" marR="6531" marT="6531" marB="0" anchor="ctr"/>
                </a:tc>
                <a:extLst>
                  <a:ext uri="{0D108BD9-81ED-4DB2-BD59-A6C34878D82A}">
                    <a16:rowId xmlns:a16="http://schemas.microsoft.com/office/drawing/2014/main" val="15568337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19986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upload.wikimedia.org/wikipedia/commons/1/19/Coat_of_Arms_of_Molokovsky_rayon_%28Tver_oblast%29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990947" cy="1412777"/>
          </a:xfrm>
          <a:prstGeom prst="rect">
            <a:avLst/>
          </a:prstGeom>
          <a:ln cmpd="sng">
            <a:noFill/>
          </a:ln>
          <a:effectLst/>
        </p:spPr>
      </p:pic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602025136"/>
              </p:ext>
            </p:extLst>
          </p:nvPr>
        </p:nvGraphicFramePr>
        <p:xfrm>
          <a:off x="301488" y="260648"/>
          <a:ext cx="8541024" cy="6597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34108835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6023</TotalTime>
  <Words>2124</Words>
  <Application>Microsoft Office PowerPoint</Application>
  <PresentationFormat>Экран (4:3)</PresentationFormat>
  <Paragraphs>613</Paragraphs>
  <Slides>22</Slides>
  <Notes>21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8" baseType="lpstr">
      <vt:lpstr>Microsoft YaHei</vt:lpstr>
      <vt:lpstr>SimSun</vt:lpstr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Понятия и Термины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Заведующая ФО</cp:lastModifiedBy>
  <cp:revision>279</cp:revision>
  <cp:lastPrinted>2016-02-25T07:31:59Z</cp:lastPrinted>
  <dcterms:created xsi:type="dcterms:W3CDTF">2014-12-15T12:40:51Z</dcterms:created>
  <dcterms:modified xsi:type="dcterms:W3CDTF">2025-05-21T07:00:20Z</dcterms:modified>
</cp:coreProperties>
</file>