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407" r:id="rId3"/>
    <p:sldId id="374" r:id="rId4"/>
    <p:sldId id="391" r:id="rId5"/>
    <p:sldId id="392" r:id="rId6"/>
    <p:sldId id="465" r:id="rId7"/>
    <p:sldId id="375" r:id="rId8"/>
    <p:sldId id="429" r:id="rId9"/>
    <p:sldId id="381" r:id="rId10"/>
    <p:sldId id="442" r:id="rId11"/>
    <p:sldId id="464" r:id="rId12"/>
    <p:sldId id="395" r:id="rId13"/>
    <p:sldId id="412" r:id="rId14"/>
    <p:sldId id="427" r:id="rId15"/>
    <p:sldId id="462" r:id="rId16"/>
    <p:sldId id="463" r:id="rId17"/>
    <p:sldId id="444" r:id="rId18"/>
    <p:sldId id="452" r:id="rId19"/>
    <p:sldId id="453" r:id="rId20"/>
    <p:sldId id="454" r:id="rId21"/>
    <p:sldId id="456" r:id="rId22"/>
    <p:sldId id="455" r:id="rId23"/>
    <p:sldId id="457" r:id="rId24"/>
    <p:sldId id="458" r:id="rId25"/>
    <p:sldId id="459" r:id="rId26"/>
    <p:sldId id="460" r:id="rId27"/>
    <p:sldId id="466" r:id="rId28"/>
    <p:sldId id="430" r:id="rId29"/>
    <p:sldId id="467" r:id="rId30"/>
    <p:sldId id="413" r:id="rId31"/>
    <p:sldId id="361" r:id="rId32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9F1"/>
    <a:srgbClr val="FFD85D"/>
    <a:srgbClr val="D7E5F5"/>
    <a:srgbClr val="FFE38B"/>
    <a:srgbClr val="9BBB59"/>
    <a:srgbClr val="F9B073"/>
    <a:srgbClr val="FCD5B5"/>
    <a:srgbClr val="A1C064"/>
    <a:srgbClr val="A9C571"/>
    <a:srgbClr val="B0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94" autoAdjust="0"/>
    <p:restoredTop sz="94966" autoAdjust="0"/>
  </p:normalViewPr>
  <p:slideViewPr>
    <p:cSldViewPr>
      <p:cViewPr>
        <p:scale>
          <a:sx n="130" d="100"/>
          <a:sy n="130" d="100"/>
        </p:scale>
        <p:origin x="-130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/>
        </a:solidFill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456583552056339E-2"/>
          <c:y val="2.8395350310540007E-2"/>
          <c:w val="0.89326563867016839"/>
          <c:h val="0.7979906106158182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8761278894045106E-3"/>
                  <c:y val="-6.9253431833789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136 936,8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8315835520560761E-5"/>
                  <c:y val="-3.1345896316153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5.4925135592315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60F-4FA9-8617-91EA3A12615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Исполнение 
за 2023 год</c:v>
                </c:pt>
                <c:pt idx="1">
                  <c:v>Прогноз                                                                                                    на 2024 год</c:v>
                </c:pt>
                <c:pt idx="2">
                  <c:v>Исполнение                                                                                         за 2024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136936.79999999999</c:v>
                </c:pt>
                <c:pt idx="1">
                  <c:v>189028.8</c:v>
                </c:pt>
                <c:pt idx="2">
                  <c:v>174563.8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0F-4FA9-8617-91EA3A12615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9.8315835520559934E-5"/>
                  <c:y val="-1.90993624674682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56 439,6</a:t>
                    </a:r>
                    <a:endParaRPr lang="en-US" dirty="0"/>
                  </a:p>
                  <a:p>
                    <a:pPr algn="l"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40168416447944E-2"/>
                  <c:y val="-6.7038462126621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679E-3"/>
                  <c:y val="-1.0464372383843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60F-4FA9-8617-91EA3A12615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Исполнение 
за 2023 год</c:v>
                </c:pt>
                <c:pt idx="1">
                  <c:v>Прогноз                                                                                                    на 2024 год</c:v>
                </c:pt>
                <c:pt idx="2">
                  <c:v>Исполнение                                                                                         за 2024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56439.6</c:v>
                </c:pt>
                <c:pt idx="1">
                  <c:v>55898</c:v>
                </c:pt>
                <c:pt idx="2">
                  <c:v>68867.899999999994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0F-4FA9-8617-91EA3A126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shape val="box"/>
        <c:axId val="79325440"/>
        <c:axId val="79347712"/>
        <c:axId val="0"/>
      </c:bar3DChart>
      <c:catAx>
        <c:axId val="7932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347712"/>
        <c:crosses val="autoZero"/>
        <c:auto val="0"/>
        <c:lblAlgn val="ctr"/>
        <c:lblOffset val="100"/>
        <c:noMultiLvlLbl val="0"/>
      </c:catAx>
      <c:valAx>
        <c:axId val="793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32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985795520030082E-2"/>
          <c:y val="5.234626149239043E-3"/>
          <c:w val="0.92808494406686803"/>
          <c:h val="0.78676048170025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2024 год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C4-4ACF-BB3F-CCDF8E9EFCE3}"/>
              </c:ext>
            </c:extLst>
          </c:dPt>
          <c:dLbls>
            <c:dLbl>
              <c:idx val="0"/>
              <c:layout>
                <c:manualLayout>
                  <c:x val="-2.9395037386276452E-3"/>
                  <c:y val="-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32849,5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41376703323079E-3"/>
                  <c:y val="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2220,7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13337,2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393,0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592,9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5504,7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303-4959-AF8F-D72330DA308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</c:v>
                </c:pt>
                <c:pt idx="3">
                  <c:v>Государственная пошлина</c:v>
                </c:pt>
                <c:pt idx="4">
                  <c:v>Доходы от оказания платных услуг</c:v>
                </c:pt>
                <c:pt idx="5">
                  <c:v>Прочие налоговые и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32849.5</c:v>
                </c:pt>
                <c:pt idx="1">
                  <c:v>2220.6999999999998</c:v>
                </c:pt>
                <c:pt idx="2">
                  <c:v>13337.2</c:v>
                </c:pt>
                <c:pt idx="3">
                  <c:v>393</c:v>
                </c:pt>
                <c:pt idx="4">
                  <c:v>1592.9</c:v>
                </c:pt>
                <c:pt idx="5">
                  <c:v>5504.7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C4-4ACF-BB3F-CCDF8E9EFC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2024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9143005831798126E-3"/>
                  <c:y val="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43091,7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348720512535658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2629,9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DC4-4ACF-BB3F-CCDF8E9EFCE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14306,5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605,5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2044,5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6296622025367353E-3"/>
                  <c:y val="2.656958238892767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6189,8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303-4959-AF8F-D72330DA308D}"/>
                </c:ext>
                <c:ext xmlns:c15="http://schemas.microsoft.com/office/drawing/2012/chart" uri="{CE6537A1-D6FC-4f65-9D91-7224C49458BB}">
                  <c15:layout>
                    <c:manualLayout>
                      <c:w val="5.4889206474732118E-2"/>
                      <c:h val="3.932298193561291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</c:v>
                </c:pt>
                <c:pt idx="3">
                  <c:v>Государственная пошлина</c:v>
                </c:pt>
                <c:pt idx="4">
                  <c:v>Доходы от оказания платных услуг</c:v>
                </c:pt>
                <c:pt idx="5">
                  <c:v>Прочие налоговые и неналоговые доходы</c:v>
                </c:pt>
              </c:strCache>
            </c:strRef>
          </c:cat>
          <c:val>
            <c:numRef>
              <c:f>Лист1!$C$2:$C$7</c:f>
              <c:numCache>
                <c:formatCode>#,##0.00</c:formatCode>
                <c:ptCount val="6"/>
                <c:pt idx="0">
                  <c:v>43091.7</c:v>
                </c:pt>
                <c:pt idx="1">
                  <c:v>2629.9</c:v>
                </c:pt>
                <c:pt idx="2">
                  <c:v>14306.5</c:v>
                </c:pt>
                <c:pt idx="3">
                  <c:v>605.5</c:v>
                </c:pt>
                <c:pt idx="4">
                  <c:v>2044.5</c:v>
                </c:pt>
                <c:pt idx="5">
                  <c:v>6189.8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C4-4ACF-BB3F-CCDF8E9EF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-9"/>
        <c:axId val="78382592"/>
        <c:axId val="78384128"/>
      </c:barChart>
      <c:catAx>
        <c:axId val="783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78384128"/>
        <c:crosses val="autoZero"/>
        <c:auto val="1"/>
        <c:lblAlgn val="ctr"/>
        <c:lblOffset val="100"/>
        <c:noMultiLvlLbl val="0"/>
      </c:catAx>
      <c:valAx>
        <c:axId val="783841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7838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22797915517833"/>
          <c:y val="0.89227979987874229"/>
          <c:w val="0.44954404168964335"/>
          <c:h val="7.58367012545445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05867394066849E-2"/>
          <c:y val="2.7143114052440385E-2"/>
          <c:w val="0.76077881084072374"/>
          <c:h val="0.934293601409919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0,5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9D7-45F5-B114-F8B8C0D32FE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Прочие налоговые и неналоговые доходы</c:v>
                </c:pt>
                <c:pt idx="1">
                  <c:v>Доходы от оказания платных услуг</c:v>
                </c:pt>
                <c:pt idx="2">
                  <c:v>Государственная пошлина</c:v>
                </c:pt>
                <c:pt idx="3">
                  <c:v>Акцизы</c:v>
                </c:pt>
                <c:pt idx="4">
                  <c:v>Налоги на совокупный доход</c:v>
                </c:pt>
                <c:pt idx="5">
                  <c:v>Налог на доходы физических лиц</c:v>
                </c:pt>
                <c:pt idx="6">
                  <c:v>Налоговые и 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5.7</c:v>
                </c:pt>
                <c:pt idx="1">
                  <c:v>2</c:v>
                </c:pt>
                <c:pt idx="2">
                  <c:v>0.5</c:v>
                </c:pt>
                <c:pt idx="3">
                  <c:v>13.1</c:v>
                </c:pt>
                <c:pt idx="4">
                  <c:v>0.6</c:v>
                </c:pt>
                <c:pt idx="5">
                  <c:v>34.5</c:v>
                </c:pt>
                <c:pt idx="6">
                  <c:v>56.4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9D7-45F5-B114-F8B8C0D32F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Прочие налоговые и неналоговые доходы</c:v>
                </c:pt>
                <c:pt idx="1">
                  <c:v>Доходы от оказания платных услуг</c:v>
                </c:pt>
                <c:pt idx="2">
                  <c:v>Государственная пошлина</c:v>
                </c:pt>
                <c:pt idx="3">
                  <c:v>Акцизы</c:v>
                </c:pt>
                <c:pt idx="4">
                  <c:v>Налоги на совокупный доход</c:v>
                </c:pt>
                <c:pt idx="5">
                  <c:v>Налог на доходы физических лиц</c:v>
                </c:pt>
                <c:pt idx="6">
                  <c:v>Налоговые и неналоговые доходы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>
                  <c:v>6.2</c:v>
                </c:pt>
                <c:pt idx="1">
                  <c:v>2.1</c:v>
                </c:pt>
                <c:pt idx="2">
                  <c:v>0.6</c:v>
                </c:pt>
                <c:pt idx="3">
                  <c:v>14.3</c:v>
                </c:pt>
                <c:pt idx="4">
                  <c:v>2.6</c:v>
                </c:pt>
                <c:pt idx="5">
                  <c:v>43.1</c:v>
                </c:pt>
                <c:pt idx="6">
                  <c:v>68.900000000000006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9D7-45F5-B114-F8B8C0D32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1"/>
        <c:axId val="33373568"/>
        <c:axId val="33376512"/>
      </c:barChart>
      <c:catAx>
        <c:axId val="333735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3376512"/>
        <c:crosses val="autoZero"/>
        <c:auto val="1"/>
        <c:lblAlgn val="ctr"/>
        <c:lblOffset val="100"/>
        <c:noMultiLvlLbl val="0"/>
      </c:catAx>
      <c:valAx>
        <c:axId val="33376512"/>
        <c:scaling>
          <c:orientation val="minMax"/>
          <c:max val="351"/>
          <c:min val="0"/>
        </c:scaling>
        <c:delete val="1"/>
        <c:axPos val="b"/>
        <c:numFmt formatCode="0.0" sourceLinked="1"/>
        <c:majorTickMark val="out"/>
        <c:minorTickMark val="none"/>
        <c:tickLblPos val="nextTo"/>
        <c:crossAx val="33373568"/>
        <c:crosses val="autoZero"/>
        <c:crossBetween val="between"/>
        <c:minorUnit val="20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ВСЕГО:</a:t>
            </a:r>
            <a:r>
              <a:rPr lang="ru-RU" baseline="0" dirty="0" smtClean="0"/>
              <a:t> 130 519,7</a:t>
            </a:r>
            <a:r>
              <a:rPr lang="ru-RU" dirty="0" smtClean="0"/>
              <a:t> </a:t>
            </a:r>
            <a:r>
              <a:rPr lang="ru-RU" dirty="0"/>
              <a:t>тыс. руб.</a:t>
            </a:r>
          </a:p>
        </c:rich>
      </c:tx>
      <c:layout>
        <c:manualLayout>
          <c:xMode val="edge"/>
          <c:yMode val="edge"/>
          <c:x val="0.60106527711610191"/>
          <c:y val="9.5386226927166827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</c:dPt>
          <c:dLbls>
            <c:dLbl>
              <c:idx val="0"/>
              <c:layout>
                <c:manualLayout>
                  <c:x val="-6.2011118350315128E-2"/>
                  <c:y val="-0.300418459997951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124 709,8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01854878648135E-2"/>
                  <c:y val="2.2624289941810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042703353111422E-2"/>
                  <c:y val="-5.9052060593555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7893153114813984E-2"/>
                  <c:y val="-1.7745863735198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4356808753829611"/>
                  <c:y val="-5.5061883455950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8461216173720811E-2"/>
                  <c:y val="1.91753585820911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Лист1!$A$2:$A$7</c:f>
              <c:strCache>
                <c:ptCount val="6"/>
                <c:pt idx="0">
                  <c:v>Арендная плата за земельные участки</c:v>
                </c:pt>
                <c:pt idx="1">
                  <c:v>Доходы от оказания платных услуг</c:v>
                </c:pt>
                <c:pt idx="2">
                  <c:v>Земельный налог с организаций</c:v>
                </c:pt>
                <c:pt idx="3">
                  <c:v>Налог на имущество физических лиц</c:v>
                </c:pt>
                <c:pt idx="4">
                  <c:v>Земельный налог с физических лиц</c:v>
                </c:pt>
                <c:pt idx="5">
                  <c:v>Арендная плата за имущество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124709.8</c:v>
                </c:pt>
                <c:pt idx="1">
                  <c:v>1386.4</c:v>
                </c:pt>
                <c:pt idx="2" formatCode="General">
                  <c:v>476.3</c:v>
                </c:pt>
                <c:pt idx="3" formatCode="General">
                  <c:v>446.4</c:v>
                </c:pt>
                <c:pt idx="4">
                  <c:v>2675.5</c:v>
                </c:pt>
                <c:pt idx="5" formatCode="0.0">
                  <c:v>825.3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01949541838344"/>
          <c:y val="0.12816214865014999"/>
          <c:w val="0.27173204860476896"/>
          <c:h val="0.79382846350405512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67 567,5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121 461,3</a:t>
                    </a:r>
                    <a:endParaRPr lang="en-US" sz="1400" b="1" i="0" u="none" strike="noStrike" kern="1200" baseline="0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47B-41BB-8050-E12755EA7B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Целевые 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77705.7</c:v>
                </c:pt>
                <c:pt idx="1">
                  <c:v>166350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1F-4868-91A5-2ECFDB23867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67 567,5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47B-41BB-8050-E12755EA7B71}"/>
                </c:ext>
                <c:ext xmlns:c15="http://schemas.microsoft.com/office/drawing/2012/chart" uri="{CE6537A1-D6FC-4f65-9D91-7224C49458BB}">
                  <c15:layout>
                    <c:manualLayout>
                      <c:w val="0.16072362927416667"/>
                      <c:h val="6.567970657631024E-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106 996,3</a:t>
                    </a:r>
                    <a:endParaRPr lang="en-US" sz="1400" b="1" i="0" u="none" strike="noStrike" kern="1200" baseline="0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47B-41BB-8050-E12755EA7B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Целевые безвозмездные поступления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77705.7</c:v>
                </c:pt>
                <c:pt idx="1">
                  <c:v>141551.1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1F-4868-91A5-2ECFDB238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15"/>
        <c:axId val="65968384"/>
        <c:axId val="65986560"/>
      </c:barChart>
      <c:catAx>
        <c:axId val="6596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5986560"/>
        <c:crosses val="autoZero"/>
        <c:auto val="1"/>
        <c:lblAlgn val="ctr"/>
        <c:lblOffset val="100"/>
        <c:noMultiLvlLbl val="0"/>
      </c:catAx>
      <c:valAx>
        <c:axId val="659865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6596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Всего </a:t>
            </a:r>
            <a:r>
              <a:rPr lang="ru-RU" dirty="0" smtClean="0"/>
              <a:t>230</a:t>
            </a:r>
            <a:r>
              <a:rPr lang="ru-RU" baseline="0" dirty="0" smtClean="0"/>
              <a:t> 950,6 </a:t>
            </a:r>
            <a:r>
              <a:rPr lang="ru-RU" dirty="0" smtClean="0"/>
              <a:t> тыс. </a:t>
            </a:r>
            <a:r>
              <a:rPr lang="ru-RU" dirty="0"/>
              <a:t>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2186827726212233E-2"/>
          <c:y val="0.17665481890430593"/>
          <c:w val="0.49303688479057883"/>
          <c:h val="0.7949982900136799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230 950,6тыс. руб.</c:v>
                </c:pt>
              </c:strCache>
            </c:strRef>
          </c:tx>
          <c:explosion val="20"/>
          <c:dPt>
            <c:idx val="0"/>
            <c:bubble3D val="0"/>
            <c:explosion val="10"/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-1.8348529456323034E-2"/>
                  <c:y val="1.687654713048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Образование</c:v>
                </c:pt>
                <c:pt idx="1">
                  <c:v>Культура</c:v>
                </c:pt>
                <c:pt idx="2">
                  <c:v>Физкультура и спорт</c:v>
                </c:pt>
                <c:pt idx="3">
                  <c:v>Благоустройство, жилищное и коммунальное хозяйство</c:v>
                </c:pt>
                <c:pt idx="4">
                  <c:v>Дорожное хозяйство</c:v>
                </c:pt>
                <c:pt idx="5">
                  <c:v>Содержание МКУ ЕДДС и МКУ ЦБ УЧР-ий культуры и ибразования</c:v>
                </c:pt>
                <c:pt idx="6">
                  <c:v>Общегосударственные вопросы</c:v>
                </c:pt>
                <c:pt idx="7">
                  <c:v>Защита населения и территории от чрезвычайных ситуаций</c:v>
                </c:pt>
                <c:pt idx="8">
                  <c:v>Соц.политика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102402.6</c:v>
                </c:pt>
                <c:pt idx="1">
                  <c:v>29196.9</c:v>
                </c:pt>
                <c:pt idx="2">
                  <c:v>1632.7</c:v>
                </c:pt>
                <c:pt idx="3">
                  <c:v>17920.400000000001</c:v>
                </c:pt>
                <c:pt idx="4">
                  <c:v>31730.9</c:v>
                </c:pt>
                <c:pt idx="5">
                  <c:v>6542</c:v>
                </c:pt>
                <c:pt idx="6">
                  <c:v>36348.6</c:v>
                </c:pt>
                <c:pt idx="7">
                  <c:v>256.5</c:v>
                </c:pt>
                <c:pt idx="8">
                  <c:v>1763.8</c:v>
                </c:pt>
                <c:pt idx="9">
                  <c:v>3156.2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103857147185666"/>
          <c:y val="0.1644917269233275"/>
          <c:w val="0.41934128531173309"/>
          <c:h val="0.77795888704318938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220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62-401F-A9E3-0374EE8A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6"/>
        <c:holeSize val="66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62-401F-A9E3-0374EE8A1BBA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62-401F-A9E3-0374EE8A1BBA}"/>
              </c:ext>
            </c:extLst>
          </c:dPt>
          <c:cat>
            <c:strRef>
              <c:f>Лист1!$A$2:$A$4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62-401F-A9E3-0374EE8A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6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</a:p>
        </c:rich>
      </c:tx>
      <c:layout>
        <c:manualLayout>
          <c:xMode val="edge"/>
          <c:yMode val="edge"/>
          <c:x val="0.33572468434166719"/>
          <c:y val="2.1481618801523958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  <c:spPr>
        <a:solidFill>
          <a:schemeClr val="bg1">
            <a:lumMod val="75000"/>
          </a:scheme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069870541794366E-2"/>
                  <c:y val="-6.310140398533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431-42E2-9B0D-A980597629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8290594167511224E-2"/>
                  <c:y val="-8.7241003271537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431-42E2-9B0D-A980597629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31-42E2-9B0D-A98059762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724608"/>
        <c:axId val="196726144"/>
        <c:axId val="0"/>
      </c:bar3DChart>
      <c:catAx>
        <c:axId val="196724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726144"/>
        <c:crosses val="autoZero"/>
        <c:auto val="1"/>
        <c:lblAlgn val="ctr"/>
        <c:lblOffset val="100"/>
        <c:noMultiLvlLbl val="0"/>
      </c:catAx>
      <c:valAx>
        <c:axId val="19672614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724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обслуживание муниципального долга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  <c:spPr>
        <a:solidFill>
          <a:prstClr val="white">
            <a:lumMod val="75000"/>
          </a:prst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517D33"/>
              </a:solidFill>
            </a:ln>
          </c:spPr>
          <c:invertIfNegative val="0"/>
          <c:dLbls>
            <c:dLbl>
              <c:idx val="0"/>
              <c:layout>
                <c:manualLayout>
                  <c:x val="2.6803262074224905E-2"/>
                  <c:y val="-8.2878953107960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99F-49DA-9452-60DC0376DA5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179483886910681E-2"/>
                  <c:y val="-6.9792802617230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9F-49DA-9452-60DC0376DA5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0.000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99F-49DA-9452-60DC0376D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6445696"/>
        <c:axId val="196447232"/>
        <c:axId val="0"/>
      </c:bar3DChart>
      <c:catAx>
        <c:axId val="196445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447232"/>
        <c:crosses val="autoZero"/>
        <c:auto val="1"/>
        <c:lblAlgn val="ctr"/>
        <c:lblOffset val="100"/>
        <c:noMultiLvlLbl val="0"/>
      </c:catAx>
      <c:valAx>
        <c:axId val="196447232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445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0.24013</cdr:x>
      <cdr:y>0.38324</cdr:y>
    </cdr:from>
    <cdr:to>
      <cdr:x>0.32009</cdr:x>
      <cdr:y>0.44224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5736" y="2059230"/>
          <a:ext cx="731146" cy="317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0.24013</cdr:x>
      <cdr:y>0.42884</cdr:y>
    </cdr:from>
    <cdr:to>
      <cdr:x>0.31888</cdr:x>
      <cdr:y>0.49585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95736" y="2304256"/>
          <a:ext cx="720090" cy="360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29,2%</a:t>
          </a:r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0.30152</cdr:x>
      <cdr:y>0.06088</cdr:y>
    </cdr:from>
    <cdr:to>
      <cdr:x>0.43418</cdr:x>
      <cdr:y>0.1554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0201" y="338529"/>
          <a:ext cx="792088" cy="525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+12,5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(+22,2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</a:p>
      </cdr:txBody>
    </cdr:sp>
  </cdr:relSizeAnchor>
  <cdr:relSizeAnchor xmlns:cdr="http://schemas.openxmlformats.org/drawingml/2006/chartDrawing">
    <cdr:from>
      <cdr:x>0.22915</cdr:x>
      <cdr:y>0.19359</cdr:y>
    </cdr:from>
    <cdr:to>
      <cdr:x>0.34976</cdr:x>
      <cdr:y>0.28424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68153" y="1076477"/>
          <a:ext cx="720079" cy="504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+8,6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(+24,9%)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0.12061</cdr:x>
      <cdr:y>0.32309</cdr:y>
    </cdr:from>
    <cdr:to>
      <cdr:x>0.24121</cdr:x>
      <cdr:y>0.40428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720081" y="1796569"/>
          <a:ext cx="720080" cy="451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+2,0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(+333,3%)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0.17856</cdr:x>
      <cdr:y>0.45259</cdr:y>
    </cdr:from>
    <cdr:to>
      <cdr:x>0.315</cdr:x>
      <cdr:y>0.55618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66090" y="2516649"/>
          <a:ext cx="814613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+1,2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(+9,2%)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0.13267</cdr:x>
      <cdr:y>0.58558</cdr:y>
    </cdr:from>
    <cdr:to>
      <cdr:x>0.2774</cdr:x>
      <cdr:y>0.68919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92089" y="3256176"/>
          <a:ext cx="864096" cy="576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+0,1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(+20,0%)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0.13267</cdr:x>
      <cdr:y>0.71509</cdr:y>
    </cdr:from>
    <cdr:to>
      <cdr:x>0.2774</cdr:x>
      <cdr:y>0.81869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792089" y="3976329"/>
          <a:ext cx="864096" cy="576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0,1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(5,0%)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0.15679</cdr:x>
      <cdr:y>0.84459</cdr:y>
    </cdr:from>
    <cdr:to>
      <cdr:x>0.2774</cdr:x>
      <cdr:y>0.9482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936104" y="4696427"/>
          <a:ext cx="720081" cy="576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0,5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(8,8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0.14721</cdr:y>
    </cdr:from>
    <cdr:to>
      <cdr:x>0.23077</cdr:x>
      <cdr:y>0.24536</cdr:y>
    </cdr:to>
    <cdr:sp macro="" textlink="">
      <cdr:nvSpPr>
        <cdr:cNvPr id="2" name="Rectangle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428612"/>
          <a:ext cx="1071570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tabLst/>
            <a:defRPr/>
          </a:pPr>
          <a:r>
            <a: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тыс. </a:t>
          </a:r>
          <a:r>
            <a: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0.1903</cdr:y>
    </cdr:from>
    <cdr:to>
      <cdr:x>0.23077</cdr:x>
      <cdr:y>0.28844</cdr:y>
    </cdr:to>
    <cdr:sp macro="" textlink="">
      <cdr:nvSpPr>
        <cdr:cNvPr id="2" name="Rectangle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554045"/>
          <a:ext cx="1071570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tabLst/>
            <a:defRPr/>
          </a:pPr>
          <a:r>
            <a: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тыс. </a:t>
          </a:r>
          <a:r>
            <a: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30574" cy="494584"/>
          </a:xfrm>
          <a:prstGeom prst="rect">
            <a:avLst/>
          </a:prstGeom>
        </p:spPr>
        <p:txBody>
          <a:bodyPr vert="horz" lIns="90983" tIns="45491" rIns="90983" bIns="454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0" y="4"/>
            <a:ext cx="2930574" cy="494584"/>
          </a:xfrm>
          <a:prstGeom prst="rect">
            <a:avLst/>
          </a:prstGeom>
        </p:spPr>
        <p:txBody>
          <a:bodyPr vert="horz" lIns="90983" tIns="45491" rIns="90983" bIns="45491" rtlCol="0"/>
          <a:lstStyle>
            <a:lvl1pPr algn="r">
              <a:defRPr sz="1200"/>
            </a:lvl1pPr>
          </a:lstStyle>
          <a:p>
            <a:fld id="{3F50C4D9-C33D-4E83-9E85-64E4956ED530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86027"/>
            <a:ext cx="2930574" cy="494584"/>
          </a:xfrm>
          <a:prstGeom prst="rect">
            <a:avLst/>
          </a:prstGeom>
        </p:spPr>
        <p:txBody>
          <a:bodyPr vert="horz" lIns="90983" tIns="45491" rIns="90983" bIns="454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0" y="9386027"/>
            <a:ext cx="2930574" cy="494584"/>
          </a:xfrm>
          <a:prstGeom prst="rect">
            <a:avLst/>
          </a:prstGeom>
        </p:spPr>
        <p:txBody>
          <a:bodyPr vert="horz" lIns="90983" tIns="45491" rIns="90983" bIns="45491" rtlCol="0" anchor="b"/>
          <a:lstStyle>
            <a:lvl1pPr algn="r">
              <a:defRPr sz="1200"/>
            </a:lvl1pPr>
          </a:lstStyle>
          <a:p>
            <a:fld id="{85410B02-0D39-49A2-BC92-CAB28CED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40422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2929837" cy="494109"/>
          </a:xfrm>
          <a:prstGeom prst="rect">
            <a:avLst/>
          </a:prstGeom>
        </p:spPr>
        <p:txBody>
          <a:bodyPr vert="horz" lIns="90983" tIns="45491" rIns="90983" bIns="4549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6" y="4"/>
            <a:ext cx="2929837" cy="494109"/>
          </a:xfrm>
          <a:prstGeom prst="rect">
            <a:avLst/>
          </a:prstGeom>
        </p:spPr>
        <p:txBody>
          <a:bodyPr vert="horz" lIns="90983" tIns="45491" rIns="90983" bIns="45491" rtlCol="0"/>
          <a:lstStyle>
            <a:lvl1pPr algn="r">
              <a:defRPr sz="1200"/>
            </a:lvl1pPr>
          </a:lstStyle>
          <a:p>
            <a:fld id="{D48DC00E-FAF4-423E-90E2-B0ED998AAE4B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83" tIns="45491" rIns="90983" bIns="4549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1"/>
            <a:ext cx="5408930" cy="4446984"/>
          </a:xfrm>
          <a:prstGeom prst="rect">
            <a:avLst/>
          </a:prstGeom>
        </p:spPr>
        <p:txBody>
          <a:bodyPr vert="horz" lIns="90983" tIns="45491" rIns="90983" bIns="4549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86368"/>
            <a:ext cx="2929837" cy="494109"/>
          </a:xfrm>
          <a:prstGeom prst="rect">
            <a:avLst/>
          </a:prstGeom>
        </p:spPr>
        <p:txBody>
          <a:bodyPr vert="horz" lIns="90983" tIns="45491" rIns="90983" bIns="4549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6" y="9386368"/>
            <a:ext cx="2929837" cy="494109"/>
          </a:xfrm>
          <a:prstGeom prst="rect">
            <a:avLst/>
          </a:prstGeom>
        </p:spPr>
        <p:txBody>
          <a:bodyPr vert="horz" lIns="90983" tIns="45491" rIns="90983" bIns="45491" rtlCol="0" anchor="b"/>
          <a:lstStyle>
            <a:lvl1pPr algn="r">
              <a:defRPr sz="1200"/>
            </a:lvl1pPr>
          </a:lstStyle>
          <a:p>
            <a:fld id="{F6A0BE4B-FFD2-4D4D-B498-C99ECFE59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8444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0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7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828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0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796920" y="10189332"/>
            <a:ext cx="2903232" cy="53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37" tIns="45419" rIns="90837" bIns="45419" anchor="b"/>
          <a:lstStyle/>
          <a:p>
            <a:pPr algn="r" defTabSz="89449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89449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808038"/>
            <a:ext cx="5359400" cy="402113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455" y="5097226"/>
            <a:ext cx="5360413" cy="4822713"/>
          </a:xfrm>
          <a:noFill/>
          <a:ln/>
        </p:spPr>
        <p:txBody>
          <a:bodyPr lIns="90837" tIns="45419" rIns="90837" bIns="45419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7462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02376" y="10205969"/>
            <a:ext cx="2907409" cy="53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0" tIns="45847" rIns="91690" bIns="45847" anchor="b"/>
          <a:lstStyle/>
          <a:p>
            <a:pPr algn="r" defTabSz="90292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02927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809625"/>
            <a:ext cx="5368925" cy="4027488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2417" y="5105564"/>
            <a:ext cx="5368129" cy="4830597"/>
          </a:xfrm>
          <a:noFill/>
          <a:ln/>
        </p:spPr>
        <p:txBody>
          <a:bodyPr lIns="91690" tIns="45847" rIns="91690" bIns="4584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69845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5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0113" y="741363"/>
            <a:ext cx="4903787" cy="36782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0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5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0113" y="741363"/>
            <a:ext cx="4903787" cy="36782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0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02376" y="10205969"/>
            <a:ext cx="2907409" cy="537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90" tIns="45847" rIns="91690" bIns="45847" anchor="b"/>
          <a:lstStyle/>
          <a:p>
            <a:pPr algn="r" defTabSz="90292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02927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809625"/>
            <a:ext cx="5368925" cy="4027488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2417" y="5105564"/>
            <a:ext cx="5368129" cy="4830597"/>
          </a:xfrm>
          <a:noFill/>
          <a:ln/>
        </p:spPr>
        <p:txBody>
          <a:bodyPr lIns="91690" tIns="45847" rIns="91690" bIns="4584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69845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6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1700" y="742950"/>
            <a:ext cx="4900613" cy="3676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1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6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1700" y="742950"/>
            <a:ext cx="4900613" cy="3676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1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6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1700" y="742950"/>
            <a:ext cx="4900613" cy="3676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1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796442" y="9327846"/>
            <a:ext cx="2901603" cy="49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91" tIns="45747" rIns="91491" bIns="4574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89725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897253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1700" y="742950"/>
            <a:ext cx="4900613" cy="36766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9971" y="4664781"/>
            <a:ext cx="5359665" cy="44175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91" tIns="45747" rIns="91491" bIns="4574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796920" y="10189332"/>
            <a:ext cx="2903232" cy="537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837" tIns="45419" rIns="90837" bIns="45419" anchor="b"/>
          <a:lstStyle/>
          <a:p>
            <a:pPr algn="r" defTabSz="89449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89449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808038"/>
            <a:ext cx="5359400" cy="402113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455" y="5097226"/>
            <a:ext cx="5360413" cy="4822713"/>
          </a:xfrm>
          <a:noFill/>
          <a:ln/>
        </p:spPr>
        <p:txBody>
          <a:bodyPr lIns="90837" tIns="45419" rIns="90837" bIns="45419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74621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22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9781-68CC-4C8E-B81B-A4BE519DF9E3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9A0-9F5C-41BD-8DF3-919C81DD63C5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51CD-EADD-43F0-A7A8-A396BDBD6840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56B2-79A6-40E5-8461-C84309B5263C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5ABD-5AB9-4526-A5BA-D96F38E54DA5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B183-F213-4593-9C5C-E2812EC5FD2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5A96-7AA3-4BF8-854D-BB42CB0A48E6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C556B-0F87-4B48-AE65-91A3AD0E58B8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49879-61E4-4B68-A90E-6A03827D3B80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2036-AC77-4BBC-8A11-C8A7FBB97FF7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7DFD-B6F6-49DF-839E-5F98B4330C8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01E4A-2851-4040-BDC3-30DB67285CF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21505" y="1629655"/>
            <a:ext cx="7715304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</a:t>
            </a:r>
            <a:r>
              <a:rPr kumimoji="0" lang="ru-RU" sz="40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сполнение</a:t>
            </a:r>
            <a:r>
              <a:rPr kumimoji="0" lang="ru-RU" sz="40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бюджета</a:t>
            </a:r>
            <a:endParaRPr kumimoji="0" lang="ru-RU" sz="4000" b="1" i="0" strike="noStrike" kern="1200" cap="none" spc="0" normalizeH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Молоковского муниципального округа Тверской области</a:t>
            </a:r>
            <a:endParaRPr kumimoji="0" lang="ru-RU" sz="4000" b="1" i="0" strike="noStrike" kern="1200" cap="none" spc="0" normalizeH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4000" b="1" i="0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2024 год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(бюджет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для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граждан)</a:t>
            </a:r>
            <a:endParaRPr kumimoji="0" lang="ru-RU" sz="4000" b="1" i="0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491880" y="5643578"/>
            <a:ext cx="2643206" cy="6429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1" u="sng" strike="noStrike" kern="1200" cap="none" spc="0" normalizeH="0" baseline="0" noProof="0" dirty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643306" y="5643578"/>
            <a:ext cx="2000264" cy="7858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Молоково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2025 год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20">
            <a:extLst>
              <a:ext uri="{FF2B5EF4-FFF2-40B4-BE49-F238E27FC236}">
                <a16:creationId xmlns="" xmlns:a16="http://schemas.microsoft.com/office/drawing/2014/main" id="{CC1F2745-93A5-48C2-8002-533AD65B50CD}"/>
              </a:ext>
            </a:extLst>
          </p:cNvPr>
          <p:cNvSpPr txBox="1">
            <a:spLocks/>
          </p:cNvSpPr>
          <p:nvPr/>
        </p:nvSpPr>
        <p:spPr>
          <a:xfrm>
            <a:off x="1257595" y="237332"/>
            <a:ext cx="7992888" cy="91210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АДМИНИСТРАЦИЯ </a:t>
            </a:r>
            <a:r>
              <a:rPr lang="ru-RU" sz="2000" b="1" dirty="0" smtClean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МОЛОКОВСКОГО</a:t>
            </a:r>
          </a:p>
          <a:p>
            <a:r>
              <a:rPr lang="ru-RU" sz="2000" b="1" dirty="0" smtClean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МУНИЦИПАЛЬНОГО ОКРУГА </a:t>
            </a:r>
            <a:r>
              <a:rPr lang="ru-RU" sz="2000" b="1" dirty="0" smtClean="0">
                <a:solidFill>
                  <a:srgbClr val="A88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ТВЕРСКОЙ </a:t>
            </a:r>
            <a:r>
              <a:rPr lang="ru-RU" sz="2000" b="1" dirty="0">
                <a:solidFill>
                  <a:srgbClr val="A88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ОБЛАСТИ</a:t>
            </a:r>
          </a:p>
        </p:txBody>
      </p:sp>
      <p:pic>
        <p:nvPicPr>
          <p:cNvPr id="13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7806" y="142853"/>
            <a:ext cx="7570718" cy="621852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МОЛОКОВСКОГО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0679089B-2EC1-4351-9D89-02A5EDCFE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869524"/>
              </p:ext>
            </p:extLst>
          </p:nvPr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3">
            <a:extLst>
              <a:ext uri="{FF2B5EF4-FFF2-40B4-BE49-F238E27FC236}">
                <a16:creationId xmlns="" xmlns:a16="http://schemas.microsoft.com/office/drawing/2014/main" id="{449E6B28-C0F0-4521-84D9-9C82755B5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44673"/>
            <a:ext cx="1190931" cy="32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0AD1CDC-8882-4623-A83A-003C3204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1" name="TextBox 1"/>
          <p:cNvSpPr txBox="1"/>
          <p:nvPr/>
        </p:nvSpPr>
        <p:spPr>
          <a:xfrm>
            <a:off x="4355976" y="3395682"/>
            <a:ext cx="93610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22,8%</a:t>
            </a:r>
            <a:endParaRPr lang="ru-RU" sz="16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6569579" y="3395682"/>
            <a:ext cx="720080" cy="3267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28,3%</a:t>
            </a:r>
            <a:endParaRPr lang="ru-RU" sz="1600" b="1" dirty="0"/>
          </a:p>
        </p:txBody>
      </p:sp>
      <p:sp>
        <p:nvSpPr>
          <p:cNvPr id="14" name="TextBox 1"/>
          <p:cNvSpPr txBox="1"/>
          <p:nvPr/>
        </p:nvSpPr>
        <p:spPr>
          <a:xfrm>
            <a:off x="2267742" y="4850126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70,8%</a:t>
            </a:r>
            <a:endParaRPr lang="ru-RU" sz="1600" b="1" dirty="0"/>
          </a:p>
        </p:txBody>
      </p:sp>
      <p:sp>
        <p:nvSpPr>
          <p:cNvPr id="19" name="TextBox 1"/>
          <p:cNvSpPr txBox="1"/>
          <p:nvPr/>
        </p:nvSpPr>
        <p:spPr>
          <a:xfrm>
            <a:off x="4355976" y="4772308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77,2%</a:t>
            </a:r>
            <a:endParaRPr lang="ru-RU" sz="1600" b="1" dirty="0"/>
          </a:p>
        </p:txBody>
      </p:sp>
      <p:sp>
        <p:nvSpPr>
          <p:cNvPr id="20" name="TextBox 1"/>
          <p:cNvSpPr txBox="1"/>
          <p:nvPr/>
        </p:nvSpPr>
        <p:spPr>
          <a:xfrm>
            <a:off x="6569579" y="4653136"/>
            <a:ext cx="720080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71,7%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36203" y="769586"/>
            <a:ext cx="129157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193 376,4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0994" y="778691"/>
            <a:ext cx="115212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244 926,8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0544" y="778691"/>
            <a:ext cx="115212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243 431,7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2080" y="778691"/>
            <a:ext cx="144016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исполнения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прогнозу</a:t>
            </a:r>
          </a:p>
          <a:p>
            <a:pPr algn="ctr"/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8712" y="802426"/>
            <a:ext cx="145971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% исполнения к факту </a:t>
            </a:r>
            <a:r>
              <a:rPr lang="ru-RU" sz="1400" dirty="0" smtClean="0">
                <a:latin typeface="Times New Roman" panose="02020603050405020304" pitchFamily="18" charset="0"/>
                <a:cs typeface="Times New Roman" pitchFamily="18" charset="0"/>
              </a:rPr>
              <a:t>2023 </a:t>
            </a: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года</a:t>
            </a:r>
          </a:p>
          <a:p>
            <a:endParaRPr lang="ru-RU" sz="5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125,9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152128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836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D14260-5DA5-4A1A-84E0-2995D0AD8270}"/>
              </a:ext>
            </a:extLst>
          </p:cNvPr>
          <p:cNvSpPr/>
          <p:nvPr/>
        </p:nvSpPr>
        <p:spPr>
          <a:xfrm>
            <a:off x="571851" y="260648"/>
            <a:ext cx="828092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ПРОГНОЗА НАЛОГОВЫХ И НЕНАЛОГОВЫХ ДОХОДОВ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640194DE-A0C9-40F0-A393-BA4E8DB8A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782048"/>
              </p:ext>
            </p:extLst>
          </p:nvPr>
        </p:nvGraphicFramePr>
        <p:xfrm>
          <a:off x="84424" y="2231845"/>
          <a:ext cx="9023632" cy="449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9D4965A0-CD54-462C-B014-FE7240DEA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15559"/>
              </p:ext>
            </p:extLst>
          </p:nvPr>
        </p:nvGraphicFramePr>
        <p:xfrm>
          <a:off x="1164065" y="901081"/>
          <a:ext cx="7560839" cy="609600"/>
        </p:xfrm>
        <a:graphic>
          <a:graphicData uri="http://schemas.openxmlformats.org/drawingml/2006/table">
            <a:tbl>
              <a:tblPr firstRow="1">
                <a:tableStyleId>{0505E3EF-67EA-436B-97B2-0124C06EBD24}</a:tableStyleId>
              </a:tblPr>
              <a:tblGrid>
                <a:gridCol w="19044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36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629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298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1355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Перевыполнение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985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55 898,0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68 867,9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12 969,9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Прямоугольная выноска 12">
            <a:extLst>
              <a:ext uri="{FF2B5EF4-FFF2-40B4-BE49-F238E27FC236}">
                <a16:creationId xmlns="" xmlns:a16="http://schemas.microsoft.com/office/drawing/2014/main" id="{C3CAEC01-D188-4D67-AAD4-B710A503F6F6}"/>
              </a:ext>
            </a:extLst>
          </p:cNvPr>
          <p:cNvSpPr/>
          <p:nvPr/>
        </p:nvSpPr>
        <p:spPr>
          <a:xfrm>
            <a:off x="467544" y="1760278"/>
            <a:ext cx="1470251" cy="471567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+ 10242,2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131,2%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4">
            <a:extLst>
              <a:ext uri="{FF2B5EF4-FFF2-40B4-BE49-F238E27FC236}">
                <a16:creationId xmlns="" xmlns:a16="http://schemas.microsoft.com/office/drawing/2014/main" id="{46CCB05E-8AB0-4D5A-A047-C2F9F5098349}"/>
              </a:ext>
            </a:extLst>
          </p:cNvPr>
          <p:cNvSpPr/>
          <p:nvPr/>
        </p:nvSpPr>
        <p:spPr>
          <a:xfrm>
            <a:off x="7602136" y="1510681"/>
            <a:ext cx="553179" cy="721164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TextBox 1">
            <a:extLst>
              <a:ext uri="{FF2B5EF4-FFF2-40B4-BE49-F238E27FC236}">
                <a16:creationId xmlns="" xmlns:a16="http://schemas.microsoft.com/office/drawing/2014/main" id="{806B9918-7942-4599-AE5F-4C07E50C5B5F}"/>
              </a:ext>
            </a:extLst>
          </p:cNvPr>
          <p:cNvSpPr txBox="1"/>
          <p:nvPr/>
        </p:nvSpPr>
        <p:spPr>
          <a:xfrm>
            <a:off x="6809094" y="2231845"/>
            <a:ext cx="2227401" cy="40506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+ 12 969,9 перевыполнение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ая выноска 12">
            <a:extLst>
              <a:ext uri="{FF2B5EF4-FFF2-40B4-BE49-F238E27FC236}">
                <a16:creationId xmlns="" xmlns:a16="http://schemas.microsoft.com/office/drawing/2014/main" id="{57370654-9E64-4C28-AC65-EA8655DEF0F8}"/>
              </a:ext>
            </a:extLst>
          </p:cNvPr>
          <p:cNvSpPr/>
          <p:nvPr/>
        </p:nvSpPr>
        <p:spPr>
          <a:xfrm>
            <a:off x="2123728" y="4293096"/>
            <a:ext cx="1008112" cy="720080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+409,2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118,4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4" name="Прямоугольная выноска 12">
            <a:extLst>
              <a:ext uri="{FF2B5EF4-FFF2-40B4-BE49-F238E27FC236}">
                <a16:creationId xmlns="" xmlns:a16="http://schemas.microsoft.com/office/drawing/2014/main" id="{717B9FA8-7893-402E-A42A-D4EDE306D86B}"/>
              </a:ext>
            </a:extLst>
          </p:cNvPr>
          <p:cNvSpPr/>
          <p:nvPr/>
        </p:nvSpPr>
        <p:spPr>
          <a:xfrm>
            <a:off x="3275856" y="3789040"/>
            <a:ext cx="1080119" cy="576064"/>
          </a:xfrm>
          <a:prstGeom prst="wedgeRectCallout">
            <a:avLst>
              <a:gd name="adj1" fmla="val 8255"/>
              <a:gd name="adj2" fmla="val 8225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+969,3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107,3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5" name="Прямоугольная выноска 12">
            <a:extLst>
              <a:ext uri="{FF2B5EF4-FFF2-40B4-BE49-F238E27FC236}">
                <a16:creationId xmlns="" xmlns:a16="http://schemas.microsoft.com/office/drawing/2014/main" id="{A15A601D-D846-439B-8297-5C860F8ACD6C}"/>
              </a:ext>
            </a:extLst>
          </p:cNvPr>
          <p:cNvSpPr/>
          <p:nvPr/>
        </p:nvSpPr>
        <p:spPr>
          <a:xfrm>
            <a:off x="4712311" y="4653136"/>
            <a:ext cx="1011817" cy="576064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+212,5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154,1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6" name="Прямоугольная выноска 12">
            <a:extLst>
              <a:ext uri="{FF2B5EF4-FFF2-40B4-BE49-F238E27FC236}">
                <a16:creationId xmlns="" xmlns:a16="http://schemas.microsoft.com/office/drawing/2014/main" id="{B9D8C5C5-AE15-4931-B1D2-3738E6E0C3D6}"/>
              </a:ext>
            </a:extLst>
          </p:cNvPr>
          <p:cNvSpPr/>
          <p:nvPr/>
        </p:nvSpPr>
        <p:spPr>
          <a:xfrm>
            <a:off x="7236296" y="4293096"/>
            <a:ext cx="1368152" cy="504056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685,1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112,4%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ая выноска 12">
            <a:extLst>
              <a:ext uri="{FF2B5EF4-FFF2-40B4-BE49-F238E27FC236}">
                <a16:creationId xmlns="" xmlns:a16="http://schemas.microsoft.com/office/drawing/2014/main" id="{8677EAE6-71C7-4DCF-82AB-9C00D469DE13}"/>
              </a:ext>
            </a:extLst>
          </p:cNvPr>
          <p:cNvSpPr/>
          <p:nvPr/>
        </p:nvSpPr>
        <p:spPr>
          <a:xfrm>
            <a:off x="5868144" y="4545124"/>
            <a:ext cx="1224135" cy="540060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+451,6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128,4%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88641"/>
            <a:ext cx="883443" cy="108012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011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935829"/>
              </p:ext>
            </p:extLst>
          </p:nvPr>
        </p:nvGraphicFramePr>
        <p:xfrm>
          <a:off x="395537" y="1191607"/>
          <a:ext cx="2664296" cy="5333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</a:tblGrid>
              <a:tr h="797233"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неналоговые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ru-RU" sz="14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Налог на доходы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физических лиц</a:t>
                      </a:r>
                    </a:p>
                  </a:txBody>
                  <a:tcPr marL="81000" marR="5715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Налоги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 совокупный </a:t>
                      </a:r>
                      <a:r>
                        <a:rPr lang="ru-RU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доход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Акцизы</a:t>
                      </a: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Государственная пошлина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Доходы от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оказания платных услуг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Прочие налоговые и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неналоговые доходы </a:t>
                      </a: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12"/>
          <p:cNvSpPr>
            <a:spLocks noChangeArrowheads="1"/>
          </p:cNvSpPr>
          <p:nvPr/>
        </p:nvSpPr>
        <p:spPr bwMode="auto">
          <a:xfrm>
            <a:off x="1149179" y="411677"/>
            <a:ext cx="77476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ПОСТУПЛЕНИЕ НАЛОГОВЫХ И НЕНАЛОГОВЫХ ДОХОДОВ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6336" y="815082"/>
            <a:ext cx="1291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668206"/>
              </p:ext>
            </p:extLst>
          </p:nvPr>
        </p:nvGraphicFramePr>
        <p:xfrm>
          <a:off x="3059832" y="984359"/>
          <a:ext cx="5970487" cy="55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2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810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6082" y="131676"/>
            <a:ext cx="7570718" cy="1016347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ДОТАЦИЯ НА ВЫРАВНИВАНИЕ БЮДЖЕТНОЙ ОБЕСПЕЧЕННОСТИ, ЗАМЕНЕННАЯ ДОПОЛНИТЕЛЬНЫМ НОРМАТИВОМ ОТЧИСЛЕНИЙ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НАЛОГА НА ДОХОДЫ ФИЗИЧЕСКИХ ЛИЦ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133C65F-9EB5-45A3-B045-5AEA72D61ABE}"/>
              </a:ext>
            </a:extLst>
          </p:cNvPr>
          <p:cNvSpPr/>
          <p:nvPr/>
        </p:nvSpPr>
        <p:spPr>
          <a:xfrm>
            <a:off x="7737273" y="1443728"/>
            <a:ext cx="10048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D535D1A-58B7-4103-81BF-492E87624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="" xmlns:a16="http://schemas.microsoft.com/office/drawing/2014/main" id="{9529809F-FA8D-4113-9D3F-365BFB773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182156"/>
              </p:ext>
            </p:extLst>
          </p:nvPr>
        </p:nvGraphicFramePr>
        <p:xfrm>
          <a:off x="251520" y="2105371"/>
          <a:ext cx="8568952" cy="420394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766987">
                  <a:extLst>
                    <a:ext uri="{9D8B030D-6E8A-4147-A177-3AD203B41FA5}">
                      <a16:colId xmlns="" xmlns:a16="http://schemas.microsoft.com/office/drawing/2014/main" val="480811526"/>
                    </a:ext>
                  </a:extLst>
                </a:gridCol>
                <a:gridCol w="1243047">
                  <a:extLst>
                    <a:ext uri="{9D8B030D-6E8A-4147-A177-3AD203B41FA5}">
                      <a16:colId xmlns="" xmlns:a16="http://schemas.microsoft.com/office/drawing/2014/main" val="2315866148"/>
                    </a:ext>
                  </a:extLst>
                </a:gridCol>
                <a:gridCol w="1243455">
                  <a:extLst>
                    <a:ext uri="{9D8B030D-6E8A-4147-A177-3AD203B41FA5}">
                      <a16:colId xmlns="" xmlns:a16="http://schemas.microsoft.com/office/drawing/2014/main" val="2477721784"/>
                    </a:ext>
                  </a:extLst>
                </a:gridCol>
                <a:gridCol w="1315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1857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1432598"/>
                  </a:ext>
                </a:extLst>
              </a:tr>
              <a:tr h="91578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Дополнительный норматив отчислений,</a:t>
                      </a:r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в процентах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97682764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Прогнозный объем дотации на выравнивание бюджетной обеспеченности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49 544,0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856,0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+ 16 312,0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901085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Фактический объём дотации на выравнивание бюджетной обеспеченности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49 544,0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65 856,0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+ 16 312,0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7087266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Разница между фактическим и прогнозным объёмом дотации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08111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988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403648" y="116632"/>
            <a:ext cx="7344816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ЗАДОЛЖЕННОСТИ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МОЛОКОВСКОГО МУНИЦИПАЛЬНОГО ОКРУГА                    ЗА 2024 ГОД 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362419029"/>
              </p:ext>
            </p:extLst>
          </p:nvPr>
        </p:nvGraphicFramePr>
        <p:xfrm>
          <a:off x="467544" y="1196752"/>
          <a:ext cx="849694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741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D14260-5DA5-4A1A-84E0-2995D0AD8270}"/>
              </a:ext>
            </a:extLst>
          </p:cNvPr>
          <p:cNvSpPr/>
          <p:nvPr/>
        </p:nvSpPr>
        <p:spPr>
          <a:xfrm>
            <a:off x="571851" y="260648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6F455AF-59BB-491C-8A37-4E3FB1CB2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718046"/>
              </p:ext>
            </p:extLst>
          </p:nvPr>
        </p:nvGraphicFramePr>
        <p:xfrm>
          <a:off x="1255927" y="747991"/>
          <a:ext cx="6912767" cy="67031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253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728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45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21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8176"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189 028,8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3" marR="7143" marT="7141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174 563,8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4" marR="5714" marT="5713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 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4" marR="5714" marT="5713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DBD8812-A392-4138-A904-07EE92160AD1}"/>
              </a:ext>
            </a:extLst>
          </p:cNvPr>
          <p:cNvSpPr txBox="1"/>
          <p:nvPr/>
        </p:nvSpPr>
        <p:spPr>
          <a:xfrm>
            <a:off x="7766953" y="408197"/>
            <a:ext cx="1274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7" name="Выноска 1 19">
            <a:extLst>
              <a:ext uri="{FF2B5EF4-FFF2-40B4-BE49-F238E27FC236}">
                <a16:creationId xmlns="" xmlns:a16="http://schemas.microsoft.com/office/drawing/2014/main" id="{DD13817A-728C-4B1A-B3F2-2DD58EBD3E2F}"/>
              </a:ext>
            </a:extLst>
          </p:cNvPr>
          <p:cNvSpPr/>
          <p:nvPr/>
        </p:nvSpPr>
        <p:spPr>
          <a:xfrm>
            <a:off x="4356831" y="2850299"/>
            <a:ext cx="4678810" cy="3108543"/>
          </a:xfrm>
          <a:prstGeom prst="borderCallout1">
            <a:avLst>
              <a:gd name="adj1" fmla="val 19419"/>
              <a:gd name="adj2" fmla="val 128"/>
              <a:gd name="adj3" fmla="val 25821"/>
              <a:gd name="adj4" fmla="val -258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 bIns="0" rtlCol="0" anchor="ctr">
            <a:spAutoFit/>
          </a:bodyPr>
          <a:lstStyle/>
          <a:p>
            <a:pPr marL="180000">
              <a:spcAft>
                <a:spcPts val="1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3 961,1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ремонт дворовых территорий многоквартирных домов, подъездов к дворовым территориям;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10 231,9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руб.» 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субсидии на капитальный ремонт и ремонт улично-дорожной сети;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«- 0,1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проведение мероприятий в целях обеспечения безопасности дорожного движения;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85,6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проектов межевания земельных участков и на проведение кадастровых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работ;</a:t>
            </a: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- 73,5 тыс.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государственных полномочий Тверской области по предоставлению компенсации расходов на оплату жилых помещений, отопления и освещения отдельным категориям педагогических работников, проживающим и работающим в сельских населенных пунктах, рабочих поселках (поселках городского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типа);</a:t>
            </a: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- 8,9 тыс.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обустройства мест массового отдыха населения (городских парков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- 103,9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 – возврат остатков субсидий.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212C1715-CA1F-455F-AC62-A4754B844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2844864"/>
              </p:ext>
            </p:extLst>
          </p:nvPr>
        </p:nvGraphicFramePr>
        <p:xfrm>
          <a:off x="107504" y="2904126"/>
          <a:ext cx="4464496" cy="3693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Стрелка: вниз 2">
            <a:extLst>
              <a:ext uri="{FF2B5EF4-FFF2-40B4-BE49-F238E27FC236}">
                <a16:creationId xmlns="" xmlns:a16="http://schemas.microsoft.com/office/drawing/2014/main" id="{7FA7B316-06B7-438B-9515-1E6D9F3C6685}"/>
              </a:ext>
            </a:extLst>
          </p:cNvPr>
          <p:cNvSpPr/>
          <p:nvPr/>
        </p:nvSpPr>
        <p:spPr>
          <a:xfrm>
            <a:off x="6444208" y="1418306"/>
            <a:ext cx="504056" cy="59913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C70BEAD-D116-4A0D-B54B-C482FF4D2A20}"/>
              </a:ext>
            </a:extLst>
          </p:cNvPr>
          <p:cNvSpPr txBox="1"/>
          <p:nvPr/>
        </p:nvSpPr>
        <p:spPr>
          <a:xfrm>
            <a:off x="5148064" y="1643560"/>
            <a:ext cx="100013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- 14 465,0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2"/>
            <a:ext cx="936104" cy="1130765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6973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65377"/>
              </p:ext>
            </p:extLst>
          </p:nvPr>
        </p:nvGraphicFramePr>
        <p:xfrm>
          <a:off x="107504" y="1182544"/>
          <a:ext cx="8928992" cy="5472605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4320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276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4678">
                  <a:extLst>
                    <a:ext uri="{9D8B030D-6E8A-4147-A177-3AD203B41FA5}">
                      <a16:colId xmlns="" xmlns:a16="http://schemas.microsoft.com/office/drawing/2014/main" val="3137181844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520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(+,</a:t>
                      </a:r>
                      <a:r>
                        <a:rPr lang="ru-RU" sz="16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0048254"/>
                  </a:ext>
                </a:extLst>
              </a:tr>
              <a:tr h="4583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ИТОГО: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136 936,8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174 563,8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37 627,0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145847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51 441,7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67 567,5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+ 16 125,8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4300766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30 904,6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098,3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3 193,7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55089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53 440,6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68 474,9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15 034,3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389845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1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1 362,9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4 527,0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+ 3 164,1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335577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прошлых лет</a:t>
                      </a:r>
                    </a:p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- 213,0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- 103,9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- 109,1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96756915"/>
                  </a:ext>
                </a:extLst>
              </a:tr>
              <a:tr h="698244">
                <a:tc>
                  <a:txBody>
                    <a:bodyPr/>
                    <a:lstStyle/>
                    <a:p>
                      <a:pPr marL="0" lvl="1" algn="ctr"/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87" rtl="0" eaLnBrk="1" latinLnBrk="0" hangingPunct="1"/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405" rtl="0" eaLnBrk="1" latinLnBrk="0" hangingPunct="1"/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7802090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="" xmlns:a16="http://schemas.microsoft.com/office/drawing/2014/main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90" y="260648"/>
            <a:ext cx="7982698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БЕЗВОЗМЕЗДНЫХ ПОСТУПЛЕНИЙ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2184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724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2468769"/>
              </p:ext>
            </p:extLst>
          </p:nvPr>
        </p:nvGraphicFramePr>
        <p:xfrm>
          <a:off x="107504" y="1196752"/>
          <a:ext cx="8928992" cy="5869240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2886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88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3137181844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Областные, федеральные средства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местного бюджета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0048254"/>
                  </a:ext>
                </a:extLst>
              </a:tr>
              <a:tr h="4206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ВСЕГО: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073,5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61 591,9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(82,2%)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11 481,6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1458472"/>
                  </a:ext>
                </a:extLst>
              </a:tr>
              <a:tr h="550520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дорожное хозяйство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(ремонт 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дорог, дворовых территорий,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БДД)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34 144,3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30 851,9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(89,2%)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3 292,4 (10,8%)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4300766"/>
                  </a:ext>
                </a:extLst>
              </a:tr>
              <a:tr h="68777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 (приобретение детской игровой площадки, капитальный ремонт кровли детского сада, выплаты к началу учебного года)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1 580,1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1 564,3 (81,6%)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15,8 (18,4%)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550891"/>
                  </a:ext>
                </a:extLst>
              </a:tr>
              <a:tr h="46435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 (подвоз учащихся, питание детей 1-4 классов, организация летнего отдыха, выплаты к началу учебного года, поддержка школьных инициатив)</a:t>
                      </a:r>
                      <a:endParaRPr kumimoji="0" lang="ru-RU" sz="13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12 949,9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6 138,9 (28,9%)</a:t>
                      </a:r>
                      <a:endParaRPr kumimoji="0" lang="ru-RU" sz="1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endParaRPr lang="ru-RU" sz="140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6 711,0 (71,1%)</a:t>
                      </a:r>
                      <a:endParaRPr kumimoji="0" lang="ru-RU" sz="1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4488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 (приобретение оборудования, комплектование книжных фондов)</a:t>
                      </a:r>
                    </a:p>
                    <a:p>
                      <a:pPr marL="108000" lvl="1"/>
                      <a:endParaRPr lang="ru-RU" sz="1300" b="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873,6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783,6</a:t>
                      </a:r>
                    </a:p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(90,8%)</a:t>
                      </a:r>
                    </a:p>
                    <a:p>
                      <a:pPr marL="0" algn="ctr" defTabSz="914387" rtl="0" eaLnBrk="1" latinLnBrk="0" hangingPunct="1"/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90,0</a:t>
                      </a:r>
                    </a:p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(9,2%)</a:t>
                      </a:r>
                    </a:p>
                    <a:p>
                      <a:pPr marL="0" algn="ctr" defTabSz="912405" rtl="0" eaLnBrk="1" latinLnBrk="0" hangingPunct="1"/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3898453"/>
                  </a:ext>
                </a:extLst>
              </a:tr>
              <a:tr h="469032">
                <a:tc>
                  <a:txBody>
                    <a:bodyPr/>
                    <a:lstStyle/>
                    <a:p>
                      <a:pPr marL="0" marR="0" lvl="1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ЖКХ (благоустройство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территории городские парки, формирование современной городской среды)</a:t>
                      </a:r>
                      <a:endParaRPr lang="ru-RU" sz="13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4 650,9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4 455,9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(97%)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73355776"/>
                  </a:ext>
                </a:extLst>
              </a:tr>
              <a:tr h="670952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Прочее 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жильем 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малоимущих многодетных семей, 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газете)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4 464,7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3 544,7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(75,7%)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920,0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(24,3%)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96756915"/>
                  </a:ext>
                </a:extLst>
              </a:tr>
              <a:tr h="57671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заработной платы педработников доп.образования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работников учреждений культуры (Указ Президента РФ от 07.05.12 №597)</a:t>
                      </a:r>
                      <a:endParaRPr lang="ru-RU" sz="13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14 410,0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14 252,6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405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7802090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="" xmlns:a16="http://schemas.microsoft.com/office/drawing/2014/main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502" y="246248"/>
            <a:ext cx="7982698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СУБСИДИЙ ИЗ ФЕДЕРАЛЬНОГО И ОБЛАСТНОГО БЮДЖЕТОВ НА УСЛОВИЯХ СОФИНАНСИРОВАНИЯ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68344" y="696632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4127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7"/>
          <p:cNvSpPr>
            <a:spLocks noChangeArrowheads="1"/>
          </p:cNvSpPr>
          <p:nvPr/>
        </p:nvSpPr>
        <p:spPr bwMode="auto">
          <a:xfrm>
            <a:off x="1187624" y="394340"/>
            <a:ext cx="74888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МОЛОКОВСКОГО МУНИЦИПАЛЬНОГО ОКРУГА ЗА 2024 год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63113499"/>
              </p:ext>
            </p:extLst>
          </p:nvPr>
        </p:nvGraphicFramePr>
        <p:xfrm>
          <a:off x="827584" y="1397000"/>
          <a:ext cx="7920880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8627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7806" y="142852"/>
            <a:ext cx="7570718" cy="83787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ПО РАЗДЕЛАМ И ПОДРАЗДЕЛАМ КЛАССИФИКАЦИИ РАСХОДОВ БЮДЖЕТА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0AD1CDC-8882-4623-A83A-003C3204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925147"/>
              </p:ext>
            </p:extLst>
          </p:nvPr>
        </p:nvGraphicFramePr>
        <p:xfrm>
          <a:off x="323526" y="1148025"/>
          <a:ext cx="8496946" cy="525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1342"/>
                <a:gridCol w="1309620"/>
                <a:gridCol w="1256070"/>
                <a:gridCol w="1440059"/>
                <a:gridCol w="1219855"/>
              </a:tblGrid>
              <a:tr h="5509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2024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2024 к 2023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роста 2024 к 2023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37 316,4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40 490,6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+3 174,2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309,6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343,9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+34,3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2 225,5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2 939,3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+713,8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4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31 114,8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31 968,0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+853,2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11 985,6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18 040,4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+6 054,8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81 430,0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102 402,6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+20 972,6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22 907,1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29 176,9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+6 269,8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782,7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1 763,8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+981,1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91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1 462,1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1 632,7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+170,6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7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2 065,0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2 172,5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+363,3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192 598,8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230 950,6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+38 351,8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40352" y="809469"/>
            <a:ext cx="1011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9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3139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7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725697"/>
              </p:ext>
            </p:extLst>
          </p:nvPr>
        </p:nvGraphicFramePr>
        <p:xfrm>
          <a:off x="395537" y="1229595"/>
          <a:ext cx="8568951" cy="4647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3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24961629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1930556154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3690093682"/>
                    </a:ext>
                  </a:extLst>
                </a:gridCol>
              </a:tblGrid>
              <a:tr h="6735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" marR="81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014496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192 598,8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230 950,6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74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+ 38 351,8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5422594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реализацию муниципальных программ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192 313,8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230 700,6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+ 38 386,8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8377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по направлениям: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544531">
                <a:tc>
                  <a:txBody>
                    <a:bodyPr/>
                    <a:lstStyle/>
                    <a:p>
                      <a:pPr marL="303735" lvl="1" indent="0" algn="l">
                        <a:buNone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качество жизни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 программ)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112 734,0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144 873,4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+ 32 139,4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16343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1" algn="l"/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азвитие экономики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 программ)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39 455,5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41 350,5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+ 1 895,0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575222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1" algn="l"/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программа)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40 124,3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44 476,7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+ 4</a:t>
                      </a:r>
                      <a:r>
                        <a:rPr lang="ru-RU" sz="16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352,4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Расходы, не включенные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муниципальные программы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2006891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8201" y="384398"/>
            <a:ext cx="80199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ПРОГРАММНЫЕ И НЕПРОГРАММНЫЕ  РАСХОДЫ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МУНИЦИПАЛЬНОГО ОКРУГА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3246" y="118699"/>
            <a:ext cx="936104" cy="1006046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73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42550" y="235907"/>
            <a:ext cx="8429373" cy="5846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НЕПРОГРАММНЫЕ РАСХОДЫ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0493" y="6361267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" name="Группа 68"/>
          <p:cNvGrpSpPr/>
          <p:nvPr/>
        </p:nvGrpSpPr>
        <p:grpSpPr>
          <a:xfrm>
            <a:off x="2125823" y="748681"/>
            <a:ext cx="3589151" cy="2930650"/>
            <a:chOff x="6333670" y="1140253"/>
            <a:chExt cx="2758080" cy="992986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333670" y="1744016"/>
              <a:ext cx="1769802" cy="389223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0800" rtlCol="0" anchor="ctr"/>
            <a:lstStyle/>
            <a:p>
              <a:pPr marL="72000" lvl="0"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Средства депутатов </a:t>
              </a:r>
              <a:r>
                <a:rPr lang="ru-RU" sz="1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Законодательного Собрания Тверской области</a:t>
              </a:r>
              <a:endPara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8170927" y="1744016"/>
              <a:ext cx="861965" cy="38922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90800" rtlCol="0" anchor="ctr"/>
            <a:lstStyle/>
            <a:p>
              <a:pPr marL="720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250,0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29814" y="1140253"/>
              <a:ext cx="1162025" cy="132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Направление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095730" y="1141452"/>
              <a:ext cx="996020" cy="12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тыс. руб.</a:t>
              </a:r>
            </a:p>
          </p:txBody>
        </p:sp>
      </p:grpSp>
      <p:grpSp>
        <p:nvGrpSpPr>
          <p:cNvPr id="4" name="Группа 67"/>
          <p:cNvGrpSpPr/>
          <p:nvPr/>
        </p:nvGrpSpPr>
        <p:grpSpPr>
          <a:xfrm>
            <a:off x="107504" y="2474908"/>
            <a:ext cx="2057005" cy="2320680"/>
            <a:chOff x="1202464" y="3557481"/>
            <a:chExt cx="1597914" cy="1608588"/>
          </a:xfrm>
        </p:grpSpPr>
        <p:graphicFrame>
          <p:nvGraphicFramePr>
            <p:cNvPr id="58" name="Диаграмма 57"/>
            <p:cNvGraphicFramePr/>
            <p:nvPr>
              <p:extLst>
                <p:ext uri="{D42A27DB-BD31-4B8C-83A1-F6EECF244321}">
                  <p14:modId xmlns:p14="http://schemas.microsoft.com/office/powerpoint/2010/main" val="733306786"/>
                </p:ext>
              </p:extLst>
            </p:nvPr>
          </p:nvGraphicFramePr>
          <p:xfrm>
            <a:off x="1202464" y="3557481"/>
            <a:ext cx="1597914" cy="16085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7" name="TextBox 66"/>
            <p:cNvSpPr txBox="1"/>
            <p:nvPr/>
          </p:nvSpPr>
          <p:spPr>
            <a:xfrm>
              <a:off x="1262613" y="4102533"/>
              <a:ext cx="1488161" cy="533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250,0</a:t>
              </a:r>
              <a:endParaRPr kumimoji="0" lang="ru-RU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kumimoji="0" lang="ru-RU" sz="2000" b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ыс</a:t>
              </a:r>
              <a:r>
                <a:rPr kumimoji="0" lang="ru-RU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 руб.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732240" y="779973"/>
            <a:ext cx="1224137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733239" y="2276872"/>
            <a:ext cx="3348642" cy="1656184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" rIns="190800" rtlCol="0" anchor="ctr"/>
          <a:lstStyle/>
          <a:p>
            <a:pPr marL="72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предоставлены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2000" lvl="0"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-МОУ </a:t>
            </a:r>
            <a:r>
              <a:rPr lang="ru-RU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Молоковская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имени Н.В. </a:t>
            </a:r>
            <a:r>
              <a:rPr lang="ru-RU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Огаркова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220,0 тыс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руб.,</a:t>
            </a:r>
          </a:p>
          <a:p>
            <a:pPr marL="144000" marR="0" lvl="0" indent="-720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отделу образования администрации Молоковского муниципального округа</a:t>
            </a:r>
            <a:r>
              <a:rPr kumimoji="0" lang="ru-RU" sz="12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ru-RU" sz="12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30,0 тыс</a:t>
            </a:r>
            <a:r>
              <a:rPr kumimoji="0" lang="ru-RU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kumimoji="0" lang="ru-RU" sz="12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sz="12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7786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18128"/>
              </p:ext>
            </p:extLst>
          </p:nvPr>
        </p:nvGraphicFramePr>
        <p:xfrm>
          <a:off x="251519" y="1268761"/>
          <a:ext cx="8476636" cy="3133508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5189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65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63124">
                  <a:extLst>
                    <a:ext uri="{9D8B030D-6E8A-4147-A177-3AD203B41FA5}">
                      <a16:colId xmlns="" xmlns:a16="http://schemas.microsoft.com/office/drawing/2014/main" val="3137181844"/>
                    </a:ext>
                  </a:extLst>
                </a:gridCol>
                <a:gridCol w="19292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12946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20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0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0048254"/>
                  </a:ext>
                </a:extLst>
              </a:tr>
              <a:tr h="6022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71458472"/>
                  </a:ext>
                </a:extLst>
              </a:tr>
              <a:tr h="659686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4300766"/>
                  </a:ext>
                </a:extLst>
              </a:tr>
              <a:tr h="742147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85,0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155089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="" xmlns:a16="http://schemas.microsoft.com/office/drawing/2014/main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90" y="260648"/>
            <a:ext cx="7982698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ПО ОБРАЩЕНИЯМ, ПОСТУПАЮЩИМ К ДЕПУТАТАМ ЗАКОНОДАТЕЛЬНОГО СОБРАНИЯ ТВЕРСКОЙ ОБЛАСТИ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10176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743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6198" y="188640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25813" y="83671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936211"/>
              </p:ext>
            </p:extLst>
          </p:nvPr>
        </p:nvGraphicFramePr>
        <p:xfrm>
          <a:off x="683568" y="1340768"/>
          <a:ext cx="8034082" cy="503422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399034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6222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77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45016"/>
              </a:tblGrid>
              <a:tr h="62988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2024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100 312,5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100 153,9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6011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19 666,7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19 666,7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75 144,3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75 051,7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b">
                        <a:buClr>
                          <a:srgbClr val="000000"/>
                        </a:buClr>
                        <a:buSzPts val="1400"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аппарата Отдела образования, </a:t>
                      </a:r>
                    </a:p>
                    <a:p>
                      <a:pPr algn="ctr" fontAlgn="b">
                        <a:buClr>
                          <a:srgbClr val="000000"/>
                        </a:buClr>
                        <a:buSzPts val="1400"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 детей в каникулярное время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3 087,8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3 021,8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114,6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886198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07" y="2780928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643" tIns="64643" rIns="64643" bIns="64643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горячего питания учащихся 1-4 классов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1 269,7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8407" y="4221088"/>
            <a:ext cx="7920000" cy="504056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до МРОТ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8 812,0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6198" y="188640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719255" y="1274621"/>
            <a:ext cx="7920000" cy="684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социально-значимых направлений за 2024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год: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19255" y="3502775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МТБ в образовательных учреждениях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1 500,0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719255" y="2060848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подвоза учащихся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8 023,3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19255" y="4869160"/>
            <a:ext cx="7920000" cy="75474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в ДОУ и дошкольных группах при школах,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ОВЗ и инвалидов </a:t>
            </a: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1 441,1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708407" y="5733170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в рамках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ШКиБ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262,1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6336" y="908720"/>
            <a:ext cx="1032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3610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037087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14627" y="476672"/>
            <a:ext cx="8429373" cy="5846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РАСХОДЫ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РЕАЛИЗАЦИЮ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МЕРОПРИЯТИЙ В РАМКАХ ПРОГРАММЫ ПОДДЕРЖКИ ШКОЛЬНЫХ ИНИЦИАТИВ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0493" y="6361267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1970724" y="2752022"/>
            <a:ext cx="3033325" cy="1840130"/>
            <a:chOff x="6202925" y="1234100"/>
            <a:chExt cx="2168147" cy="935155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415228" y="1583743"/>
              <a:ext cx="1955844" cy="58551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0800" rtlCol="0" anchor="ctr"/>
            <a:lstStyle/>
            <a:p>
              <a:pPr marL="72000" lvl="0">
                <a:defRPr/>
              </a:pPr>
              <a:r>
                <a:rPr lang="ru-RU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МОУ </a:t>
              </a:r>
              <a:r>
                <a:rPr lang="ru-RU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Молоковская</a:t>
              </a:r>
              <a:r>
                <a:rPr lang="ru-RU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СОШ имени Н.В. </a:t>
              </a:r>
              <a:r>
                <a:rPr lang="ru-RU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Огаркова</a:t>
              </a:r>
              <a:endPara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202925" y="1234100"/>
              <a:ext cx="2168147" cy="18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Учреждение</a:t>
              </a:r>
              <a:endPara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287522" y="2893302"/>
            <a:ext cx="1925615" cy="2178228"/>
            <a:chOff x="1202464" y="3557481"/>
            <a:chExt cx="1608459" cy="1608588"/>
          </a:xfrm>
        </p:grpSpPr>
        <p:graphicFrame>
          <p:nvGraphicFramePr>
            <p:cNvPr id="58" name="Диаграмма 57"/>
            <p:cNvGraphicFramePr/>
            <p:nvPr>
              <p:extLst>
                <p:ext uri="{D42A27DB-BD31-4B8C-83A1-F6EECF244321}">
                  <p14:modId xmlns:p14="http://schemas.microsoft.com/office/powerpoint/2010/main" val="1380776225"/>
                </p:ext>
              </p:extLst>
            </p:nvPr>
          </p:nvGraphicFramePr>
          <p:xfrm>
            <a:off x="1202464" y="3557481"/>
            <a:ext cx="1597914" cy="16085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7" name="TextBox 66"/>
            <p:cNvSpPr txBox="1"/>
            <p:nvPr/>
          </p:nvSpPr>
          <p:spPr>
            <a:xfrm>
              <a:off x="1262614" y="4102533"/>
              <a:ext cx="1548309" cy="5227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262,1   т</a:t>
              </a:r>
              <a:r>
                <a:rPr kumimoji="0" lang="ru-RU" sz="2000" b="1" u="none" strike="noStrike" kern="120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ыс</a:t>
              </a:r>
              <a:r>
                <a:rPr kumimoji="0" lang="ru-RU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 руб.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033847" y="2752023"/>
            <a:ext cx="2520280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Направление расходов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364088" y="3284984"/>
            <a:ext cx="3550078" cy="15841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" rIns="190800" rtlCol="0" anchor="ctr"/>
          <a:lstStyle/>
          <a:p>
            <a:pPr marL="72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школьного двора (приобретение скамеек </a:t>
            </a: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уличных урн)</a:t>
            </a:r>
            <a:endParaRPr kumimoji="0" lang="ru-RU" sz="16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412776"/>
            <a:ext cx="8280920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1560" y="1628800"/>
            <a:ext cx="79425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Реализация идей обучающихся по обустройству своей школы и 	    пришкольной территории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403648" y="1803809"/>
            <a:ext cx="333338" cy="13937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2108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«РАЗВИТИЕ КУЛЬТУРЫ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СПОРТА В МОЛОКОВСКОМ МУНИЦИПАЛЬНОМ ОКРУГЕ ТВЕРСКОЙ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8288" y="998763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019327"/>
              </p:ext>
            </p:extLst>
          </p:nvPr>
        </p:nvGraphicFramePr>
        <p:xfrm>
          <a:off x="467544" y="1412776"/>
          <a:ext cx="8352929" cy="417646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074599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5619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5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8200"/>
              </a:tblGrid>
              <a:tr h="7025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2024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554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31 419,1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31 403,5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670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27 181,4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27 181,4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31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детей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3 159,5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25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массового спорта и физкультурно-оздоровительного движения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31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аппарата Отдела культуры 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1 928,2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1 912,6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6512" y="188640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306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07" y="2924944"/>
            <a:ext cx="7920000" cy="773984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643" tIns="64643" rIns="64643" bIns="64643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книжных фондов центральной библиотеки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1600" y="188639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РАЗВИТИЕ КУЛЬТУРЫ И СПОРТА В МОЛОКОВСКОМ МУНИЦИПАЛЬНОМ ОКРУГЕ ТВЕРСКОЙ ОБЛАСТИ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»</a:t>
            </a: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719255" y="1274621"/>
            <a:ext cx="7920000" cy="684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социально-значимых направлений за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год: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19255" y="3823498"/>
            <a:ext cx="7920000" cy="75763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повышение заработной платы педагогическим работникам </a:t>
            </a:r>
          </a:p>
          <a:p>
            <a:pPr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музыкальных школ 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713,0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719255" y="2060848"/>
            <a:ext cx="7920000" cy="72008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МТБ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 культуры</a:t>
            </a:r>
          </a:p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828,6 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19255" y="4725144"/>
            <a:ext cx="7920000" cy="792088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повышение заработной платы работников учреждений культуры </a:t>
            </a: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13 548,0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708407" y="5661248"/>
            <a:ext cx="7920000" cy="683922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официальных физкультурно-оздоровительных и спортивных мероприятий для всех возрастных групп и категорий населения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150,0 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6336" y="908720"/>
            <a:ext cx="1032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5863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55773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</a:p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«МОЛОДЁЖЬ МОЛОКОВСКОГО МУНИЦИПАЛЬНОГО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 ТВЕРСКОЙ ОБЛАСТИ»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6336" y="84391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13404"/>
              </p:ext>
            </p:extLst>
          </p:nvPr>
        </p:nvGraphicFramePr>
        <p:xfrm>
          <a:off x="395536" y="1268760"/>
          <a:ext cx="8280920" cy="319427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93323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429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9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919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2024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ИТОГО,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537,0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519,5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506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Организация летнего отдыха детей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(выездной палаточный лагерь «Зелёный дом»)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4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Содействие трудоустройству несовершеннолетних в свободное от учебы время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7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Проведение молодёжного туристического слёта трудовых коллективов Молоковского муниципального округа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7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Профилактика асоциального поведения подростков и молодежи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3610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131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21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232145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СФЕРЫ  ДОРОЖНОГО ХОЗЯЙСТВА </a:t>
            </a: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386945"/>
              </p:ext>
            </p:extLst>
          </p:nvPr>
        </p:nvGraphicFramePr>
        <p:xfrm>
          <a:off x="827584" y="1772816"/>
          <a:ext cx="7865946" cy="23123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2015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4081"/>
              </a:tblGrid>
              <a:tr h="6126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2024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60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50 334,1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31 730,9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63,0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Дорожная деятельность     (дорожные фонды)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50 334,1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31 730,9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59696" y="1319034"/>
            <a:ext cx="1208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446333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14866" y="784483"/>
            <a:ext cx="6441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ДОРОЖНЫЙ ФОНД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4328" y="799438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304975"/>
              </p:ext>
            </p:extLst>
          </p:nvPr>
        </p:nvGraphicFramePr>
        <p:xfrm>
          <a:off x="395536" y="1195994"/>
          <a:ext cx="8280920" cy="4406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4576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1628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2024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608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целях обеспечения безопасности дорожного движения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полномочия в сфере дорожной деятельности </a:t>
                      </a:r>
                      <a:r>
                        <a:rPr lang="ru-RU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3 класса)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11 111,7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11 111,7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дворовых территорий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4 816,5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704,9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60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улично-дорожной сети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17 222,7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6 245,3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78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</a:t>
                      </a:r>
                      <a:r>
                        <a:rPr lang="ru-RU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округа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13 695,8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10 466,0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Поддержание в нормативном состоянии освещенности на автомобильных дорогах общего пользования местного значения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2 253,5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22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50 334,1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31 730,9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«</a:t>
            </a: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РАЗВИТИЕ СФЕРЫ  ДОРОЖНОГО ХОЗЯЙСТВА </a:t>
            </a:r>
          </a:p>
          <a:p>
            <a:pPr lvl="0">
              <a:defRPr/>
            </a:pP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  <a:p>
            <a:pPr lvl="0" algn="ctr">
              <a:defRPr/>
            </a:pP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8012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83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23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232145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КОММУНАЛЬНОЙ ИНФРАСТРУКТУРЫ 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934885"/>
              </p:ext>
            </p:extLst>
          </p:nvPr>
        </p:nvGraphicFramePr>
        <p:xfrm>
          <a:off x="755576" y="1844824"/>
          <a:ext cx="7810018" cy="178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795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44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298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62984"/>
              </a:tblGrid>
              <a:tr h="7003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финансирования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166,4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6 818,2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10 166,4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6 818,2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67,1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80312" y="133459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58252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811185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80312" y="986950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33478"/>
              </p:ext>
            </p:extLst>
          </p:nvPr>
        </p:nvGraphicFramePr>
        <p:xfrm>
          <a:off x="251521" y="1484784"/>
          <a:ext cx="8280922" cy="53682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16626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91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2024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5850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имущества для нужд муниципального округа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содержание водопроводных сетей в населенных пунктах Молоковского муниципального округа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4 445,7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за котельное оборудование и Субсидии юридическим лицам (за исключением субсидий государственным (муниципальным) учреждениям), индивидуальным предпринимателям, физическим лицам - производителям товаров, работ, услуг из бюджета Молоковского муниципального округа Тверской области (возмещение затрат  в сфере теплоснабжения населения)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51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обслуживание газопроводов, газового оборудования и текущий ремонт газового оборудования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1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объектов теплоэнергетических комплексов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26 739,4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73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37 504,7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10 612,4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«</a:t>
            </a: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РАЗВИТИЕ КОММУНАЛЬНОЙ ИНФРАСТРУКТУРЫ МОЛОКОВСКОГО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ОКРУГА ТВЕРСКОЙ ОБЛАСТИ»</a:t>
            </a: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713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62810" y="764704"/>
            <a:ext cx="6997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4542" y="91729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243454"/>
              </p:ext>
            </p:extLst>
          </p:nvPr>
        </p:nvGraphicFramePr>
        <p:xfrm>
          <a:off x="539835" y="1340768"/>
          <a:ext cx="8208912" cy="54991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00600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91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6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36976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городских и сельских территорий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мест массового отдыха населения (городские парки)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269,4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2 248,6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84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 (1 проект)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2 402,3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45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площадок накопления твёрдых коммунальных отходов и устройство площадки для строительства ФАП в д.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Деледино</a:t>
                      </a:r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51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содержание муниципального жилого фонда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546,9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56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мест захоронения</a:t>
                      </a:r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0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трактора  и детской игровой площадки в рамках реализации программы поддержки местных инициатив</a:t>
                      </a:r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0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10 413,8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10 171,3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«ЖИЛИЩНО-КОММУНАЛЬНОЕ ХОЗЯЙСТВО 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БЕЖЕЦКОГО МУНИЦИПАЛЬНОГО ОКРУГА ТВЕРСКОЙ ОБЛАСТИ»</a:t>
            </a: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963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26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160688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 «ЖИЛЬЁ И ГОРОДСКАЯ СРЕДА МОЛОКОВСКОГО МУНИЦИПАЛЬНОГО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ОКРУГА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ТВЕРСКОЙ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321387"/>
              </p:ext>
            </p:extLst>
          </p:nvPr>
        </p:nvGraphicFramePr>
        <p:xfrm>
          <a:off x="571852" y="1288477"/>
          <a:ext cx="8248621" cy="531354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425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43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43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4307"/>
              </a:tblGrid>
              <a:tr h="49087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направлений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2024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295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10 413,8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10 171,3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469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и ремонт муниципального жилого фонда и мест общего пользования в многоквартирных домах </a:t>
                      </a:r>
                      <a:endParaRPr lang="ru-RU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666,2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546,9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82,1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4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пешеходной зоны по улице  Красноармейская  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(реализация программы формирования современной городской среды)</a:t>
                      </a:r>
                      <a:endParaRPr kumimoji="0" lang="ru-RU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631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общественной территории «Сквер, прилегающий к Дому культуры </a:t>
                      </a:r>
                      <a:r>
                        <a:rPr lang="ru-RU" sz="1600" b="1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Молоково </a:t>
                      </a:r>
                      <a:r>
                        <a:rPr lang="ru-RU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(реализация программы по обустройству мест массового отдыха населения (городских парков))</a:t>
                      </a:r>
                      <a:endParaRPr lang="ru-RU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365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содержание благоустройства населённых пунктов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1 271,4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217,3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  <a:tr h="52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содержание мест захоронения</a:t>
                      </a: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364,6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316,3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68344" y="91196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0811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1048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ОКРУГА НА РЕАЛИЗАЦИЮ МУНИЦИПАЛЬНЫХ ПРОГРАММ (продолжение)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6336" y="84391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672884"/>
              </p:ext>
            </p:extLst>
          </p:nvPr>
        </p:nvGraphicFramePr>
        <p:xfrm>
          <a:off x="395536" y="1268760"/>
          <a:ext cx="8280920" cy="417072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93323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429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9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919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2024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2024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Муниципальное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управление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50 727,9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48 903,4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366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«Социальная поддержка населения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1 865,2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1 625,2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6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«Содействие охране окружающей среды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4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«Обеспечение правопорядка и безопасности населения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2 993,4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2 676,5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17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«Развитие малого и среднего предпринимательства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Молоковском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муниципальном округе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7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«Муниципальное управление и гражданское общество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45 744,3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44 476,7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24602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8986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BFA18F14-85B8-4B2B-A45D-9A2531766843}"/>
              </a:ext>
            </a:extLst>
          </p:cNvPr>
          <p:cNvSpPr/>
          <p:nvPr/>
        </p:nvSpPr>
        <p:spPr>
          <a:xfrm>
            <a:off x="1520788" y="330634"/>
            <a:ext cx="610242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Муниципальный долг и расходы на его обслуживание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Содержимое 10">
            <a:extLst>
              <a:ext uri="{FF2B5EF4-FFF2-40B4-BE49-F238E27FC236}">
                <a16:creationId xmlns="" xmlns:a16="http://schemas.microsoft.com/office/drawing/2014/main" id="{212B8CDE-01C0-46FA-984B-27F6E8D78D4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17438456"/>
              </p:ext>
            </p:extLst>
          </p:nvPr>
        </p:nvGraphicFramePr>
        <p:xfrm>
          <a:off x="6000760" y="1142984"/>
          <a:ext cx="2500328" cy="528641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5003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8641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сравнении с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годом:</a:t>
                      </a:r>
                    </a:p>
                    <a:p>
                      <a:pPr algn="l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долга нет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Содержимое 11">
            <a:extLst>
              <a:ext uri="{FF2B5EF4-FFF2-40B4-BE49-F238E27FC236}">
                <a16:creationId xmlns="" xmlns:a16="http://schemas.microsoft.com/office/drawing/2014/main" id="{0AAA3077-721F-4DC3-9BC5-2405DBE3A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727019"/>
              </p:ext>
            </p:extLst>
          </p:nvPr>
        </p:nvGraphicFramePr>
        <p:xfrm>
          <a:off x="500034" y="1214439"/>
          <a:ext cx="4857784" cy="2643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11">
            <a:extLst>
              <a:ext uri="{FF2B5EF4-FFF2-40B4-BE49-F238E27FC236}">
                <a16:creationId xmlns="" xmlns:a16="http://schemas.microsoft.com/office/drawing/2014/main" id="{3E9E683D-7139-4237-B329-7D2BCF243F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228745"/>
              </p:ext>
            </p:extLst>
          </p:nvPr>
        </p:nvGraphicFramePr>
        <p:xfrm>
          <a:off x="595423" y="3829567"/>
          <a:ext cx="5357818" cy="291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44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AD14260-5DA5-4A1A-84E0-2995D0AD8270}"/>
              </a:ext>
            </a:extLst>
          </p:cNvPr>
          <p:cNvSpPr/>
          <p:nvPr/>
        </p:nvSpPr>
        <p:spPr>
          <a:xfrm>
            <a:off x="827584" y="330634"/>
            <a:ext cx="75931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РЕЕСТР МУНИЦИПАЛЬНЫХ  УЧРЕЖДЕНИЙ  В  2024 ГОДУ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35">
            <a:extLst>
              <a:ext uri="{FF2B5EF4-FFF2-40B4-BE49-F238E27FC236}">
                <a16:creationId xmlns="" xmlns:a16="http://schemas.microsoft.com/office/drawing/2014/main" id="{AE8794AF-8AE4-4FC0-9EBB-E791A9BB57DB}"/>
              </a:ext>
            </a:extLst>
          </p:cNvPr>
          <p:cNvSpPr/>
          <p:nvPr/>
        </p:nvSpPr>
        <p:spPr>
          <a:xfrm>
            <a:off x="6948264" y="1776772"/>
            <a:ext cx="2016225" cy="38091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юридических лиц на конец отчетного периода 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58">
            <a:extLst>
              <a:ext uri="{FF2B5EF4-FFF2-40B4-BE49-F238E27FC236}">
                <a16:creationId xmlns="" xmlns:a16="http://schemas.microsoft.com/office/drawing/2014/main" id="{78C83FDE-F677-4C0C-BA06-03E222FAC602}"/>
              </a:ext>
            </a:extLst>
          </p:cNvPr>
          <p:cNvSpPr/>
          <p:nvPr/>
        </p:nvSpPr>
        <p:spPr>
          <a:xfrm>
            <a:off x="2466610" y="2156533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1" name="Стрелка вправо 58">
            <a:extLst>
              <a:ext uri="{FF2B5EF4-FFF2-40B4-BE49-F238E27FC236}">
                <a16:creationId xmlns="" xmlns:a16="http://schemas.microsoft.com/office/drawing/2014/main" id="{A3CA63BE-4DD8-47B0-BEA5-51C91692623A}"/>
              </a:ext>
            </a:extLst>
          </p:cNvPr>
          <p:cNvSpPr/>
          <p:nvPr/>
        </p:nvSpPr>
        <p:spPr>
          <a:xfrm>
            <a:off x="2466610" y="4509119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4" name="Скругленный прямоугольник 35">
            <a:extLst>
              <a:ext uri="{FF2B5EF4-FFF2-40B4-BE49-F238E27FC236}">
                <a16:creationId xmlns="" xmlns:a16="http://schemas.microsoft.com/office/drawing/2014/main" id="{AE8794AF-8AE4-4FC0-9EBB-E791A9BB57DB}"/>
              </a:ext>
            </a:extLst>
          </p:cNvPr>
          <p:cNvSpPr/>
          <p:nvPr/>
        </p:nvSpPr>
        <p:spPr>
          <a:xfrm>
            <a:off x="3275856" y="1369725"/>
            <a:ext cx="2376264" cy="213260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Ликвидировано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юридических лиц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35">
            <a:extLst>
              <a:ext uri="{FF2B5EF4-FFF2-40B4-BE49-F238E27FC236}">
                <a16:creationId xmlns="" xmlns:a16="http://schemas.microsoft.com/office/drawing/2014/main" id="{AE8794AF-8AE4-4FC0-9EBB-E791A9BB57DB}"/>
              </a:ext>
            </a:extLst>
          </p:cNvPr>
          <p:cNvSpPr/>
          <p:nvPr/>
        </p:nvSpPr>
        <p:spPr>
          <a:xfrm>
            <a:off x="3304695" y="3829787"/>
            <a:ext cx="2347425" cy="213260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юридических лиц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58">
            <a:extLst>
              <a:ext uri="{FF2B5EF4-FFF2-40B4-BE49-F238E27FC236}">
                <a16:creationId xmlns="" xmlns:a16="http://schemas.microsoft.com/office/drawing/2014/main" id="{A3CA63BE-4DD8-47B0-BEA5-51C91692623A}"/>
              </a:ext>
            </a:extLst>
          </p:cNvPr>
          <p:cNvSpPr/>
          <p:nvPr/>
        </p:nvSpPr>
        <p:spPr>
          <a:xfrm>
            <a:off x="6156176" y="3252935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3" name="Правая фигурная скобка 12"/>
          <p:cNvSpPr/>
          <p:nvPr/>
        </p:nvSpPr>
        <p:spPr>
          <a:xfrm>
            <a:off x="5663695" y="1314571"/>
            <a:ext cx="432048" cy="4824536"/>
          </a:xfrm>
          <a:prstGeom prst="righ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35">
            <a:extLst>
              <a:ext uri="{FF2B5EF4-FFF2-40B4-BE49-F238E27FC236}">
                <a16:creationId xmlns="" xmlns:a16="http://schemas.microsoft.com/office/drawing/2014/main" id="{AE8794AF-8AE4-4FC0-9EBB-E791A9BB57DB}"/>
              </a:ext>
            </a:extLst>
          </p:cNvPr>
          <p:cNvSpPr/>
          <p:nvPr/>
        </p:nvSpPr>
        <p:spPr>
          <a:xfrm>
            <a:off x="330333" y="1925217"/>
            <a:ext cx="2081427" cy="38091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юридических лиц на начало отчетного периода 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807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14252"/>
              </p:ext>
            </p:extLst>
          </p:nvPr>
        </p:nvGraphicFramePr>
        <p:xfrm>
          <a:off x="571852" y="1552040"/>
          <a:ext cx="8212618" cy="45714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62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05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06871">
                  <a:extLst>
                    <a:ext uri="{9D8B030D-6E8A-4147-A177-3AD203B41FA5}">
                      <a16:colId xmlns="" xmlns:a16="http://schemas.microsoft.com/office/drawing/2014/main" val="3745553177"/>
                    </a:ext>
                  </a:extLst>
                </a:gridCol>
                <a:gridCol w="1332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320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74807">
                  <a:extLst>
                    <a:ext uri="{9D8B030D-6E8A-4147-A177-3AD203B41FA5}">
                      <a16:colId xmlns="" xmlns:a16="http://schemas.microsoft.com/office/drawing/2014/main" val="106511071"/>
                    </a:ext>
                  </a:extLst>
                </a:gridCol>
              </a:tblGrid>
              <a:tr h="12003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Утверждено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482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400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244 926,8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243 431,7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125,9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12359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lvl="0" indent="0" algn="l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u="non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ru-RU" sz="16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898,0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189000" marT="9525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68 867,9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123,2 %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122,0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300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lvl="0" indent="0" algn="l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0" u="non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189 028,8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189000" marT="9525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174 563,8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92,3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127,5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186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5400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255 190,7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950,6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119,9 %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913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5750" marR="0" lvl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/ профицит</a:t>
                      </a: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10 263,9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+ 12 481,1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96276063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094341"/>
            <a:ext cx="1303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ыс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рямоугольник 17"/>
          <p:cNvSpPr>
            <a:spLocks noChangeArrowheads="1"/>
          </p:cNvSpPr>
          <p:nvPr/>
        </p:nvSpPr>
        <p:spPr bwMode="auto">
          <a:xfrm>
            <a:off x="1187624" y="394340"/>
            <a:ext cx="7488832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 ИСПОЛНЕНИЯ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 МУНИЦИПАЛЬНОГО ОКРУГА ЗА 2024 ГОД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126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123728" y="2996952"/>
            <a:ext cx="5284366" cy="2592288"/>
          </a:xfrm>
        </p:spPr>
        <p:txBody>
          <a:bodyPr>
            <a:no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Тверской области </a:t>
            </a:r>
            <a:b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171680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Тверская область,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Молоково, ул. Ленина, 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Факс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-13-77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molokovo@tvobl.ru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Финансовый отдел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Тверской области</a:t>
            </a:r>
            <a:b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171680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Тверская область,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Молоково,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Ленина,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16,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48275) 2-13-50,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molfinotdel@rambler.ru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924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22364</TotalTime>
  <Words>2526</Words>
  <Application>Microsoft Office PowerPoint</Application>
  <PresentationFormat>Экран (4:3)</PresentationFormat>
  <Paragraphs>805</Paragraphs>
  <Slides>31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ДОХОДЫ  БЮДЖЕТА МОЛОКОВСКОГО МУНИЦИПАЛЬНОГО ОКРУГА</vt:lpstr>
      <vt:lpstr>Презентация PowerPoint</vt:lpstr>
      <vt:lpstr>Презентация PowerPoint</vt:lpstr>
      <vt:lpstr> ДОТАЦИЯ НА ВЫРАВНИВАНИЕ БЮДЖЕТНОЙ ОБЕСПЕЧЕННОСТИ, ЗАМЕНЕННАЯ ДОПОЛНИТЕЛЬНЫМ НОРМАТИВОМ ОТЧИСЛЕНИЙ  ОТ НАЛОГА НА ДОХОДЫ ФИЗИЧЕСКИХ ЛИЦ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БЮДЖЕТА ПО РАЗДЕЛАМ И ПОДРАЗДЕЛАМ КЛАССИФИКАЦИИ РАСХОДОВ БЮДЖЕТА</vt:lpstr>
      <vt:lpstr>Презентация PowerPoint</vt:lpstr>
      <vt:lpstr>НЕПРОГРАММНЫЕ РАСХОДЫ</vt:lpstr>
      <vt:lpstr>Презентация PowerPoint</vt:lpstr>
      <vt:lpstr>Презентация PowerPoint</vt:lpstr>
      <vt:lpstr>Презентация PowerPoint</vt:lpstr>
      <vt:lpstr>РАСХОДЫ НА РЕАЛИЗАЦИЮ МЕРОПРИЯТИЙ В РАМКАХ ПРОГРАММЫ ПОДДЕРЖКИ ШКОЛЬНЫХ ИНИЦИАТИВ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Администрация Молоковского муниципального округа Тверской области  171680, Тверская область, п. Молоково, ул. Ленина, д. 13 Тел. (48275) 2-13-61, Факс 2-13-77 E-mail:  molokovo@tvobl.ru  Финансовый отдел Администрации Молоковского муниципального округа Тверской области 171680, Тверская область, п. Молоково, ул. Ленина, д. 16, тел. (48275) 2-13-50, E-mail: molfinotdel@rambler.ru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Бежецкий район</dc:title>
  <dc:creator>1</dc:creator>
  <cp:lastModifiedBy>svidenko@inbox.ru</cp:lastModifiedBy>
  <cp:revision>2170</cp:revision>
  <cp:lastPrinted>2026-06-01T05:57:12Z</cp:lastPrinted>
  <dcterms:created xsi:type="dcterms:W3CDTF">2011-06-08T12:19:34Z</dcterms:created>
  <dcterms:modified xsi:type="dcterms:W3CDTF">2026-06-01T09:40:14Z</dcterms:modified>
</cp:coreProperties>
</file>