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8" r:id="rId2"/>
    <p:sldId id="407" r:id="rId3"/>
    <p:sldId id="374" r:id="rId4"/>
    <p:sldId id="391" r:id="rId5"/>
    <p:sldId id="392" r:id="rId6"/>
    <p:sldId id="465" r:id="rId7"/>
    <p:sldId id="375" r:id="rId8"/>
    <p:sldId id="429" r:id="rId9"/>
    <p:sldId id="381" r:id="rId10"/>
    <p:sldId id="442" r:id="rId11"/>
    <p:sldId id="464" r:id="rId12"/>
    <p:sldId id="395" r:id="rId13"/>
    <p:sldId id="412" r:id="rId14"/>
    <p:sldId id="427" r:id="rId15"/>
    <p:sldId id="462" r:id="rId16"/>
    <p:sldId id="463" r:id="rId17"/>
    <p:sldId id="444" r:id="rId18"/>
    <p:sldId id="452" r:id="rId19"/>
    <p:sldId id="453" r:id="rId20"/>
    <p:sldId id="454" r:id="rId21"/>
    <p:sldId id="456" r:id="rId22"/>
    <p:sldId id="455" r:id="rId23"/>
    <p:sldId id="457" r:id="rId24"/>
    <p:sldId id="458" r:id="rId25"/>
    <p:sldId id="459" r:id="rId26"/>
    <p:sldId id="460" r:id="rId27"/>
    <p:sldId id="466" r:id="rId28"/>
    <p:sldId id="430" r:id="rId29"/>
    <p:sldId id="467" r:id="rId30"/>
    <p:sldId id="413" r:id="rId31"/>
    <p:sldId id="361" r:id="rId3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D9F1"/>
    <a:srgbClr val="FFD85D"/>
    <a:srgbClr val="D7E5F5"/>
    <a:srgbClr val="FFE38B"/>
    <a:srgbClr val="9BBB59"/>
    <a:srgbClr val="F9B073"/>
    <a:srgbClr val="FCD5B5"/>
    <a:srgbClr val="A1C064"/>
    <a:srgbClr val="A9C571"/>
    <a:srgbClr val="B0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94" autoAdjust="0"/>
    <p:restoredTop sz="94966" autoAdjust="0"/>
  </p:normalViewPr>
  <p:slideViewPr>
    <p:cSldViewPr>
      <p:cViewPr>
        <p:scale>
          <a:sx n="118" d="100"/>
          <a:sy n="118" d="100"/>
        </p:scale>
        <p:origin x="-16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1"/>
        </a:solidFill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456583552056339E-2"/>
          <c:y val="2.8395350310540007E-2"/>
          <c:w val="0.89326563867016839"/>
          <c:h val="0.7979906106158182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8761278894045106E-3"/>
                  <c:y val="-6.92534318337893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174 563,8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8315835520560761E-5"/>
                  <c:y val="-3.1345896316153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5.4925135592315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60F-4FA9-8617-91EA3A12615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Исполнение 
за 2024 год</c:v>
                </c:pt>
                <c:pt idx="1">
                  <c:v>Прогноз                                                                                                    на 2025 год</c:v>
                </c:pt>
                <c:pt idx="2">
                  <c:v>Исполнение                                                                                         за 2025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174563.8</c:v>
                </c:pt>
                <c:pt idx="1">
                  <c:v>244055.7</c:v>
                </c:pt>
                <c:pt idx="2">
                  <c:v>219256.8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0F-4FA9-8617-91EA3A12615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9.8315835520559934E-5"/>
                  <c:y val="-1.90993624674682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 smtClean="0"/>
                      <a:t>68 867,9</a:t>
                    </a:r>
                    <a:endParaRPr lang="en-US" dirty="0"/>
                  </a:p>
                  <a:p>
                    <a:pPr algn="l">
                      <a:defRPr sz="16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40168416447944E-2"/>
                  <c:y val="-6.7038462126621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60F-4FA9-8617-91EA3A126155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679E-3"/>
                  <c:y val="-1.04643723838438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60F-4FA9-8617-91EA3A12615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Исполнение 
за 2024 год</c:v>
                </c:pt>
                <c:pt idx="1">
                  <c:v>Прогноз                                                                                                    на 2025 год</c:v>
                </c:pt>
                <c:pt idx="2">
                  <c:v>Исполнение                                                                                         за 2025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68867.899999999994</c:v>
                </c:pt>
                <c:pt idx="1">
                  <c:v>70307</c:v>
                </c:pt>
                <c:pt idx="2">
                  <c:v>78892.600000000006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0F-4FA9-8617-91EA3A126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shape val="box"/>
        <c:axId val="72578944"/>
        <c:axId val="72580480"/>
        <c:axId val="0"/>
      </c:bar3DChart>
      <c:catAx>
        <c:axId val="7257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2580480"/>
        <c:crosses val="autoZero"/>
        <c:auto val="0"/>
        <c:lblAlgn val="ctr"/>
        <c:lblOffset val="100"/>
        <c:noMultiLvlLbl val="0"/>
      </c:catAx>
      <c:valAx>
        <c:axId val="7258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57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8157105697576E-2"/>
          <c:y val="3.454045710560593E-2"/>
          <c:w val="0.96903685788604854"/>
          <c:h val="0.724581382630857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2025 год 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C4-4ACF-BB3F-CCDF8E9EFCE3}"/>
              </c:ext>
            </c:extLst>
          </c:dPt>
          <c:dLbls>
            <c:dLbl>
              <c:idx val="0"/>
              <c:layout>
                <c:manualLayout>
                  <c:x val="-2.9395037386276452E-3"/>
                  <c:y val="-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45 446,0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241376703323079E-3"/>
                  <c:y val="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2 239,7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DC4-4ACF-BB3F-CCDF8E9EFCE3}"/>
                </c:ext>
                <c:ext xmlns:c15="http://schemas.microsoft.com/office/drawing/2012/chart" uri="{CE6537A1-D6FC-4f65-9D91-7224C49458BB}">
                  <c15:layout>
                    <c:manualLayout>
                      <c:w val="7.6668906710734647E-2"/>
                      <c:h val="4.6789034586901569E-2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14 334,2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1 198,4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1 524,7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ru-RU" baseline="0" dirty="0" smtClean="0"/>
                      <a:t> 564,0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303-4959-AF8F-D72330DA308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</c:v>
                </c:pt>
                <c:pt idx="3">
                  <c:v>Доходы от использования имущества</c:v>
                </c:pt>
                <c:pt idx="4">
                  <c:v>Доходы от оказания платных услуг</c:v>
                </c:pt>
                <c:pt idx="5">
                  <c:v>Прочие налоговые и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45446</c:v>
                </c:pt>
                <c:pt idx="1">
                  <c:v>2239.6999999999998</c:v>
                </c:pt>
                <c:pt idx="2">
                  <c:v>14334.2</c:v>
                </c:pt>
                <c:pt idx="3">
                  <c:v>1198.4000000000001</c:v>
                </c:pt>
                <c:pt idx="4">
                  <c:v>1524.7</c:v>
                </c:pt>
                <c:pt idx="5">
                  <c:v>5564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C4-4ACF-BB3F-CCDF8E9EFC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2025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9143005831798126E-3"/>
                  <c:y val="2.656958238892764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46 399,6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DDB-440B-B562-6CA3213F1BB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348720512535658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5 453,2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DC4-4ACF-BB3F-CCDF8E9EFCE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14 533,9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4 962,8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1 960,3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6303-4959-AF8F-D72330DA308D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6296622025367353E-3"/>
                  <c:y val="2.656958238892767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5 582,8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303-4959-AF8F-D72330DA308D}"/>
                </c:ext>
                <c:ext xmlns:c15="http://schemas.microsoft.com/office/drawing/2012/chart" uri="{CE6537A1-D6FC-4f65-9D91-7224C49458BB}">
                  <c15:layout>
                    <c:manualLayout>
                      <c:w val="5.4889206474732118E-2"/>
                      <c:h val="3.932298193561291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</c:v>
                </c:pt>
                <c:pt idx="3">
                  <c:v>Доходы от использования имущества</c:v>
                </c:pt>
                <c:pt idx="4">
                  <c:v>Доходы от оказания платных услуг</c:v>
                </c:pt>
                <c:pt idx="5">
                  <c:v>Прочие налоговые и неналоговые доходы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46399.6</c:v>
                </c:pt>
                <c:pt idx="1">
                  <c:v>5453.2</c:v>
                </c:pt>
                <c:pt idx="2">
                  <c:v>14533.9</c:v>
                </c:pt>
                <c:pt idx="3">
                  <c:v>4962.8</c:v>
                </c:pt>
                <c:pt idx="4">
                  <c:v>1960.3</c:v>
                </c:pt>
                <c:pt idx="5">
                  <c:v>5582.8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C4-4ACF-BB3F-CCDF8E9EF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overlap val="-9"/>
        <c:axId val="28255360"/>
        <c:axId val="28256896"/>
      </c:barChart>
      <c:catAx>
        <c:axId val="28255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8256896"/>
        <c:crosses val="autoZero"/>
        <c:auto val="1"/>
        <c:lblAlgn val="ctr"/>
        <c:lblOffset val="100"/>
        <c:noMultiLvlLbl val="0"/>
      </c:catAx>
      <c:valAx>
        <c:axId val="2825689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255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05867394066849E-2"/>
          <c:y val="2.7143114052440385E-2"/>
          <c:w val="0.76077881084072374"/>
          <c:h val="0.934293601409919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43,1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9D7-45F5-B114-F8B8C0D32FEF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9D7-45F5-B114-F8B8C0D32FE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Прочие налоговые и неналоговые доходы</c:v>
                </c:pt>
                <c:pt idx="1">
                  <c:v>Доходы от оказания платных услуг</c:v>
                </c:pt>
                <c:pt idx="2">
                  <c:v>Доходы от использования имущества</c:v>
                </c:pt>
                <c:pt idx="3">
                  <c:v>Акцизы</c:v>
                </c:pt>
                <c:pt idx="4">
                  <c:v>Налоги на совокупный доход</c:v>
                </c:pt>
                <c:pt idx="5">
                  <c:v>Налог на доходы физических лиц</c:v>
                </c:pt>
                <c:pt idx="6">
                  <c:v>Налоговые и 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5.6</c:v>
                </c:pt>
                <c:pt idx="1">
                  <c:v>2</c:v>
                </c:pt>
                <c:pt idx="2">
                  <c:v>1.2</c:v>
                </c:pt>
                <c:pt idx="3">
                  <c:v>14.4</c:v>
                </c:pt>
                <c:pt idx="4">
                  <c:v>2.6</c:v>
                </c:pt>
                <c:pt idx="5">
                  <c:v>43.1</c:v>
                </c:pt>
                <c:pt idx="6">
                  <c:v>68.900000000000006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9D7-45F5-B114-F8B8C0D32FE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invertIfNegative val="0"/>
          <c:dLbls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78,9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Прочие налоговые и неналоговые доходы</c:v>
                </c:pt>
                <c:pt idx="1">
                  <c:v>Доходы от оказания платных услуг</c:v>
                </c:pt>
                <c:pt idx="2">
                  <c:v>Доходы от использования имущества</c:v>
                </c:pt>
                <c:pt idx="3">
                  <c:v>Акцизы</c:v>
                </c:pt>
                <c:pt idx="4">
                  <c:v>Налоги на совокупный доход</c:v>
                </c:pt>
                <c:pt idx="5">
                  <c:v>Налог на доходы физических лиц</c:v>
                </c:pt>
                <c:pt idx="6">
                  <c:v>Налоговые и неналоговые доходы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>
                  <c:v>5.6</c:v>
                </c:pt>
                <c:pt idx="1">
                  <c:v>2</c:v>
                </c:pt>
                <c:pt idx="2">
                  <c:v>5</c:v>
                </c:pt>
                <c:pt idx="3">
                  <c:v>14.5</c:v>
                </c:pt>
                <c:pt idx="4">
                  <c:v>5.4</c:v>
                </c:pt>
                <c:pt idx="5">
                  <c:v>46.4</c:v>
                </c:pt>
                <c:pt idx="6">
                  <c:v>78.900000000000006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9D7-45F5-B114-F8B8C0D32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1"/>
        <c:axId val="104865792"/>
        <c:axId val="104868480"/>
      </c:barChart>
      <c:catAx>
        <c:axId val="1048657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04868480"/>
        <c:crosses val="autoZero"/>
        <c:auto val="1"/>
        <c:lblAlgn val="ctr"/>
        <c:lblOffset val="100"/>
        <c:noMultiLvlLbl val="0"/>
      </c:catAx>
      <c:valAx>
        <c:axId val="104868480"/>
        <c:scaling>
          <c:orientation val="minMax"/>
          <c:max val="351"/>
          <c:min val="0"/>
        </c:scaling>
        <c:delete val="1"/>
        <c:axPos val="b"/>
        <c:numFmt formatCode="0.0" sourceLinked="1"/>
        <c:majorTickMark val="out"/>
        <c:minorTickMark val="none"/>
        <c:tickLblPos val="nextTo"/>
        <c:crossAx val="104865792"/>
        <c:crosses val="autoZero"/>
        <c:crossBetween val="between"/>
        <c:minorUnit val="20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ВСЕГО:</a:t>
            </a:r>
            <a:r>
              <a:rPr lang="ru-RU" baseline="0" dirty="0" smtClean="0"/>
              <a:t> 125 032,7</a:t>
            </a:r>
            <a:r>
              <a:rPr lang="ru-RU" dirty="0" smtClean="0"/>
              <a:t> </a:t>
            </a:r>
            <a:r>
              <a:rPr lang="ru-RU" dirty="0"/>
              <a:t>тыс. руб.</a:t>
            </a:r>
          </a:p>
        </c:rich>
      </c:tx>
      <c:layout>
        <c:manualLayout>
          <c:xMode val="edge"/>
          <c:yMode val="edge"/>
          <c:x val="0.60106527711610191"/>
          <c:y val="9.5386226927166827E-3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</c:dPt>
          <c:dLbls>
            <c:dLbl>
              <c:idx val="0"/>
              <c:layout>
                <c:manualLayout>
                  <c:x val="-6.2011118350315128E-2"/>
                  <c:y val="-0.300418459997951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01854878648135E-2"/>
                  <c:y val="2.2624289941810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042703353111422E-2"/>
                  <c:y val="-5.9052060593555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7893153114813984E-2"/>
                  <c:y val="-1.7745863735198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6415511270875738E-2"/>
                  <c:y val="-7.7966986352165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8461216173720811E-2"/>
                  <c:y val="1.91753585820911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Лист1!$A$2:$A$7</c:f>
              <c:strCache>
                <c:ptCount val="6"/>
                <c:pt idx="0">
                  <c:v>Арендная плата за земельные участки</c:v>
                </c:pt>
                <c:pt idx="1">
                  <c:v>Доходы от оказания платных услуг</c:v>
                </c:pt>
                <c:pt idx="2">
                  <c:v>Земельный налог с организаций</c:v>
                </c:pt>
                <c:pt idx="3">
                  <c:v>Налог на имущество физических лиц</c:v>
                </c:pt>
                <c:pt idx="4">
                  <c:v>Земельный налог с физических лиц</c:v>
                </c:pt>
                <c:pt idx="5">
                  <c:v>Арендная плата за имущество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118671.3</c:v>
                </c:pt>
                <c:pt idx="1">
                  <c:v>1105.8</c:v>
                </c:pt>
                <c:pt idx="2" formatCode="General">
                  <c:v>967.3</c:v>
                </c:pt>
                <c:pt idx="3" formatCode="General">
                  <c:v>383.8</c:v>
                </c:pt>
                <c:pt idx="4">
                  <c:v>3183.5</c:v>
                </c:pt>
                <c:pt idx="5" formatCode="0.0">
                  <c:v>721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01949541838344"/>
          <c:y val="0.12816214865014999"/>
          <c:w val="0.27173204860476896"/>
          <c:h val="0.79382846350405512"/>
        </c:manualLayout>
      </c:layout>
      <c:overlay val="0"/>
      <c:txPr>
        <a:bodyPr/>
        <a:lstStyle/>
        <a:p>
          <a:pPr rtl="0"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77 705,7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166 350,0</a:t>
                    </a:r>
                    <a:endParaRPr lang="en-US" sz="1400" b="1" i="0" u="none" strike="noStrike" kern="1200" baseline="0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47B-41BB-8050-E12755EA7B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Целевые 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77705.7</c:v>
                </c:pt>
                <c:pt idx="1">
                  <c:v>166350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1F-4868-91A5-2ECFDB23867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77 705,7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47B-41BB-8050-E12755EA7B71}"/>
                </c:ext>
                <c:ext xmlns:c15="http://schemas.microsoft.com/office/drawing/2012/chart" uri="{CE6537A1-D6FC-4f65-9D91-7224C49458BB}">
                  <c15:layout>
                    <c:manualLayout>
                      <c:w val="0.16072362927416667"/>
                      <c:h val="6.567970657631024E-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defRPr>
                    </a:pPr>
                    <a:r>
                      <a:rPr lang="ru-RU" sz="14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141 551,1</a:t>
                    </a:r>
                    <a:endParaRPr lang="en-US" sz="1400" b="1" i="0" u="none" strike="noStrike" kern="1200" baseline="0" dirty="0">
                      <a:solidFill>
                        <a:prstClr val="black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47B-41BB-8050-E12755EA7B7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Целевые безвозмездные поступления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77705.7</c:v>
                </c:pt>
                <c:pt idx="1">
                  <c:v>141551.1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1F-4868-91A5-2ECFDB238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-15"/>
        <c:axId val="163928704"/>
        <c:axId val="163955072"/>
      </c:barChart>
      <c:catAx>
        <c:axId val="1639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955072"/>
        <c:crosses val="autoZero"/>
        <c:auto val="1"/>
        <c:lblAlgn val="ctr"/>
        <c:lblOffset val="100"/>
        <c:noMultiLvlLbl val="0"/>
      </c:catAx>
      <c:valAx>
        <c:axId val="1639550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6392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Всего </a:t>
            </a:r>
            <a:r>
              <a:rPr lang="ru-RU" smtClean="0"/>
              <a:t>299</a:t>
            </a:r>
            <a:r>
              <a:rPr lang="ru-RU" baseline="0" smtClean="0"/>
              <a:t> 551,5 </a:t>
            </a:r>
            <a:r>
              <a:rPr lang="ru-RU" smtClean="0"/>
              <a:t> тыс. </a:t>
            </a:r>
            <a:r>
              <a:rPr lang="ru-RU" dirty="0"/>
              <a:t>руб.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2186827726212233E-2"/>
          <c:y val="0.17665481890430593"/>
          <c:w val="0.49303688479057883"/>
          <c:h val="0.7949982900136799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299 551,5тыс. руб.</c:v>
                </c:pt>
              </c:strCache>
            </c:strRef>
          </c:tx>
          <c:explosion val="20"/>
          <c:dPt>
            <c:idx val="0"/>
            <c:bubble3D val="0"/>
            <c:explosion val="10"/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8"/>
            <c:bubble3D val="0"/>
            <c:spPr>
              <a:solidFill>
                <a:srgbClr val="FF0000"/>
              </a:solidFill>
            </c:spPr>
          </c:dPt>
          <c:dLbls>
            <c:dLbl>
              <c:idx val="2"/>
              <c:layout>
                <c:manualLayout>
                  <c:x val="-1.8348529456323034E-2"/>
                  <c:y val="1.6876547130480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Образование</c:v>
                </c:pt>
                <c:pt idx="1">
                  <c:v>Культура</c:v>
                </c:pt>
                <c:pt idx="2">
                  <c:v>Физкультура и спорт</c:v>
                </c:pt>
                <c:pt idx="3">
                  <c:v>Благоустройство, жилищное и коммунальное хозяйство</c:v>
                </c:pt>
                <c:pt idx="4">
                  <c:v>Дорожное хозяйство</c:v>
                </c:pt>
                <c:pt idx="5">
                  <c:v>Содержание МКУ ЕДДС и МКУ ЦБ УЧР-ий культуры и ибразования</c:v>
                </c:pt>
                <c:pt idx="6">
                  <c:v>Общегосударственные вопросы</c:v>
                </c:pt>
                <c:pt idx="7">
                  <c:v>Защита населения и территории от чрезвычайных ситуаций</c:v>
                </c:pt>
                <c:pt idx="8">
                  <c:v>Соц.политика</c:v>
                </c:pt>
                <c:pt idx="9">
                  <c:v>Прочие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133660.9</c:v>
                </c:pt>
                <c:pt idx="1">
                  <c:v>34165.4</c:v>
                </c:pt>
                <c:pt idx="2">
                  <c:v>1701.7</c:v>
                </c:pt>
                <c:pt idx="3">
                  <c:v>20941.599999999999</c:v>
                </c:pt>
                <c:pt idx="4">
                  <c:v>49764.3</c:v>
                </c:pt>
                <c:pt idx="5">
                  <c:v>8528.7000000000007</c:v>
                </c:pt>
                <c:pt idx="6">
                  <c:v>44686.400000000001</c:v>
                </c:pt>
                <c:pt idx="7">
                  <c:v>3.7</c:v>
                </c:pt>
                <c:pt idx="8">
                  <c:v>2367.5</c:v>
                </c:pt>
                <c:pt idx="9">
                  <c:v>3731.3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103857147185666"/>
          <c:y val="0.1644917269233275"/>
          <c:w val="0.41934128531173309"/>
          <c:h val="0.77795888704318938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220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62-401F-A9E3-0374EE8A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6"/>
        <c:holeSize val="66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62-401F-A9E3-0374EE8A1BBA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A62-401F-A9E3-0374EE8A1BBA}"/>
              </c:ext>
            </c:extLst>
          </c:dPt>
          <c:cat>
            <c:strRef>
              <c:f>Лист1!$A$2:$A$4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2"/>
                <c:pt idx="0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62-401F-A9E3-0374EE8A1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46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</a:p>
        </c:rich>
      </c:tx>
      <c:layout>
        <c:manualLayout>
          <c:xMode val="edge"/>
          <c:yMode val="edge"/>
          <c:x val="0.33572468434166719"/>
          <c:y val="2.1481618801523958E-3"/>
        </c:manualLayout>
      </c:layout>
      <c:overlay val="0"/>
    </c:title>
    <c:autoTitleDeleted val="0"/>
    <c:view3D>
      <c:rotX val="15"/>
      <c:rotY val="20"/>
      <c:rAngAx val="1"/>
    </c:view3D>
    <c:floor>
      <c:thickness val="0"/>
      <c:spPr>
        <a:solidFill>
          <a:schemeClr val="bg1">
            <a:lumMod val="75000"/>
          </a:scheme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069870541794366E-2"/>
                  <c:y val="-6.310140398533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431-42E2-9B0D-A980597629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8290594167511224E-2"/>
                  <c:y val="-8.72410032715376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431-42E2-9B0D-A980597629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31-42E2-9B0D-A980597629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4953088"/>
        <c:axId val="74954624"/>
        <c:axId val="0"/>
      </c:bar3DChart>
      <c:catAx>
        <c:axId val="74953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4954624"/>
        <c:crosses val="autoZero"/>
        <c:auto val="1"/>
        <c:lblAlgn val="ctr"/>
        <c:lblOffset val="100"/>
        <c:noMultiLvlLbl val="0"/>
      </c:catAx>
      <c:valAx>
        <c:axId val="7495462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4953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6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обслуживание муниципального долга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  <c:spPr>
        <a:solidFill>
          <a:prstClr val="white">
            <a:lumMod val="75000"/>
          </a:prst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517D33"/>
              </a:solidFill>
            </a:ln>
          </c:spPr>
          <c:invertIfNegative val="0"/>
          <c:dLbls>
            <c:dLbl>
              <c:idx val="0"/>
              <c:layout>
                <c:manualLayout>
                  <c:x val="2.6803262074224905E-2"/>
                  <c:y val="-8.2878953107960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99F-49DA-9452-60DC0376DA5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179483886910681E-2"/>
                  <c:y val="-6.9792802617230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99F-49DA-9452-60DC0376DA5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Лист1!$B$2:$B$3</c:f>
              <c:numCache>
                <c:formatCode>0.000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99F-49DA-9452-60DC0376D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5333632"/>
        <c:axId val="75335168"/>
        <c:axId val="0"/>
      </c:bar3DChart>
      <c:catAx>
        <c:axId val="75333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5335168"/>
        <c:crosses val="autoZero"/>
        <c:auto val="1"/>
        <c:lblAlgn val="ctr"/>
        <c:lblOffset val="100"/>
        <c:noMultiLvlLbl val="0"/>
      </c:catAx>
      <c:valAx>
        <c:axId val="75335168"/>
        <c:scaling>
          <c:orientation val="minMax"/>
        </c:scaling>
        <c:delete val="0"/>
        <c:axPos val="l"/>
        <c:majorGridlines/>
        <c:numFmt formatCode="0.00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5333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0.24013</cdr:x>
      <cdr:y>0.38324</cdr:y>
    </cdr:from>
    <cdr:to>
      <cdr:x>0.32009</cdr:x>
      <cdr:y>0.44224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5736" y="2059230"/>
          <a:ext cx="731146" cy="317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0.24013</cdr:x>
      <cdr:y>0.42884</cdr:y>
    </cdr:from>
    <cdr:to>
      <cdr:x>0.31888</cdr:x>
      <cdr:y>0.49585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95736" y="2304256"/>
          <a:ext cx="720090" cy="3600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28,3%</a:t>
          </a:r>
          <a:endParaRPr lang="ru-RU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0.30152</cdr:x>
      <cdr:y>0.06088</cdr:y>
    </cdr:from>
    <cdr:to>
      <cdr:x>0.43418</cdr:x>
      <cdr:y>0.1554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00201" y="338529"/>
          <a:ext cx="792088" cy="525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+10,0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(+14,5 </a:t>
          </a:r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</a:p>
      </cdr:txBody>
    </cdr:sp>
  </cdr:relSizeAnchor>
  <cdr:relSizeAnchor xmlns:cdr="http://schemas.openxmlformats.org/drawingml/2006/chartDrawing">
    <cdr:from>
      <cdr:x>0.26533</cdr:x>
      <cdr:y>0.19359</cdr:y>
    </cdr:from>
    <cdr:to>
      <cdr:x>0.37388</cdr:x>
      <cdr:y>0.28424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84177" y="1076477"/>
          <a:ext cx="648072" cy="504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+3,3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(+7,7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</a:p>
      </cdr:txBody>
    </cdr:sp>
  </cdr:relSizeAnchor>
  <cdr:relSizeAnchor xmlns:cdr="http://schemas.openxmlformats.org/drawingml/2006/chartDrawing">
    <cdr:from>
      <cdr:x>0.15679</cdr:x>
      <cdr:y>0.30067</cdr:y>
    </cdr:from>
    <cdr:to>
      <cdr:x>0.30152</cdr:x>
      <cdr:y>0.40428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936105" y="1671906"/>
          <a:ext cx="864096" cy="5761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+2,8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(+107,7%)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0.17856</cdr:x>
      <cdr:y>0.44313</cdr:y>
    </cdr:from>
    <cdr:to>
      <cdr:x>0.315</cdr:x>
      <cdr:y>0.54673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14869" y="2463912"/>
          <a:ext cx="775465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+0,1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(+0,7%)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0.16885</cdr:x>
      <cdr:y>0.58558</cdr:y>
    </cdr:from>
    <cdr:to>
      <cdr:x>0.30152</cdr:x>
      <cdr:y>0.68919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008113" y="3256176"/>
          <a:ext cx="792088" cy="576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+3,8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(+316,7%)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0.16885</cdr:x>
      <cdr:y>0.71509</cdr:y>
    </cdr:from>
    <cdr:to>
      <cdr:x>0.30152</cdr:x>
      <cdr:y>0.81869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08112" y="3976329"/>
          <a:ext cx="792089" cy="576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0,0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(0,0%)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0.18175</cdr:x>
      <cdr:y>0.84459</cdr:y>
    </cdr:from>
    <cdr:to>
      <cdr:x>0.31819</cdr:x>
      <cdr:y>0.9482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32976" y="4696160"/>
          <a:ext cx="775465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0,0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(0,0 </a:t>
          </a:r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0.14721</cdr:y>
    </cdr:from>
    <cdr:to>
      <cdr:x>0.23077</cdr:x>
      <cdr:y>0.24536</cdr:y>
    </cdr:to>
    <cdr:sp macro="" textlink="">
      <cdr:nvSpPr>
        <cdr:cNvPr id="2" name="Rectangle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428612"/>
          <a:ext cx="1071570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tabLst/>
            <a:defRPr/>
          </a:pPr>
          <a:r>
            <a: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тыс. </a:t>
          </a:r>
          <a:r>
            <a: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0.1903</cdr:y>
    </cdr:from>
    <cdr:to>
      <cdr:x>0.23077</cdr:x>
      <cdr:y>0.28844</cdr:y>
    </cdr:to>
    <cdr:sp macro="" textlink="">
      <cdr:nvSpPr>
        <cdr:cNvPr id="2" name="Rectangle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554045"/>
          <a:ext cx="1071570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342900" marR="0" lvl="0" indent="-342900" algn="l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Tx/>
            <a:buSzTx/>
            <a:tabLst/>
            <a:defRPr/>
          </a:pPr>
          <a:r>
            <a: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тыс. </a:t>
          </a:r>
          <a:r>
            <a: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4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0C4D9-C33D-4E83-9E85-64E4956ED530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75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410B02-0D39-49A2-BC92-CAB28CEDF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40422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DC00E-FAF4-423E-90E2-B0ED998AAE4B}" type="datetimeFigureOut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5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5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0BE4B-FFD2-4D4D-B498-C99ECFE590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8444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580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37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828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0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17424" y="10236799"/>
            <a:ext cx="2918910" cy="53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93" tIns="45647" rIns="91293" bIns="45647" anchor="b"/>
          <a:lstStyle/>
          <a:p>
            <a:pPr algn="r" defTabSz="8989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89899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9450" y="811213"/>
            <a:ext cx="5386388" cy="404018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080" y="5120972"/>
            <a:ext cx="5389361" cy="4845180"/>
          </a:xfrm>
          <a:noFill/>
          <a:ln/>
        </p:spPr>
        <p:txBody>
          <a:bodyPr lIns="91293" tIns="45647" rIns="91293" bIns="4564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74621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22910" y="10253514"/>
            <a:ext cx="2923110" cy="54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1" tIns="46077" rIns="92151" bIns="46077" anchor="b"/>
          <a:lstStyle/>
          <a:p>
            <a:pPr algn="r" defTabSz="90746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0746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2625" y="812800"/>
            <a:ext cx="5392738" cy="4046538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048" y="5129348"/>
            <a:ext cx="5397118" cy="4853101"/>
          </a:xfrm>
          <a:noFill/>
          <a:ln/>
        </p:spPr>
        <p:txBody>
          <a:bodyPr lIns="92151" tIns="46077" rIns="92151" bIns="4607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69845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299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6463" y="744538"/>
            <a:ext cx="4927600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1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299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6463" y="744538"/>
            <a:ext cx="4927600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1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22910" y="10253514"/>
            <a:ext cx="2923110" cy="54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51" tIns="46077" rIns="92151" bIns="46077" anchor="b"/>
          <a:lstStyle/>
          <a:p>
            <a:pPr algn="r" defTabSz="90746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0746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2625" y="812800"/>
            <a:ext cx="5392738" cy="4046538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048" y="5129348"/>
            <a:ext cx="5397118" cy="4853101"/>
          </a:xfrm>
          <a:noFill/>
          <a:ln/>
        </p:spPr>
        <p:txBody>
          <a:bodyPr lIns="92151" tIns="46077" rIns="92151" bIns="4607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69845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300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46125"/>
            <a:ext cx="4924425" cy="36941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2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417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300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46125"/>
            <a:ext cx="4924425" cy="36941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2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300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46125"/>
            <a:ext cx="4924425" cy="36941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2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16944" y="9371300"/>
            <a:ext cx="2917272" cy="49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51" tIns="45977" rIns="91951" bIns="45977" anchor="b"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defTabSz="901762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0D8B9692-409D-4C6F-9AF1-A77C7D56AAAD}" type="slidenum"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01762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altLang="ru-RU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8050" y="746125"/>
            <a:ext cx="4924425" cy="36941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3588" y="4686512"/>
            <a:ext cx="5388609" cy="44381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51" tIns="45977" rIns="91951" bIns="4597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ru-RU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622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 txBox="1">
            <a:spLocks noGrp="1" noChangeArrowheads="1"/>
          </p:cNvSpPr>
          <p:nvPr/>
        </p:nvSpPr>
        <p:spPr bwMode="auto">
          <a:xfrm>
            <a:off x="3817424" y="10236799"/>
            <a:ext cx="2918910" cy="539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93" tIns="45647" rIns="91293" bIns="45647" anchor="b"/>
          <a:lstStyle/>
          <a:p>
            <a:pPr algn="r" defTabSz="8989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66EB7C0-2017-40D6-BDCD-F3E941B591E1}" type="slidenum">
              <a:rPr lang="ru-RU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89899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9450" y="811213"/>
            <a:ext cx="5386388" cy="404018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080" y="5120972"/>
            <a:ext cx="5389361" cy="4845180"/>
          </a:xfrm>
          <a:noFill/>
          <a:ln/>
        </p:spPr>
        <p:txBody>
          <a:bodyPr lIns="91293" tIns="45647" rIns="91293" bIns="45647"/>
          <a:lstStyle/>
          <a:p>
            <a:pPr eaLnBrk="1" hangingPunct="1"/>
            <a:endParaRPr lang="en-US" dirty="0">
              <a:latin typeface="Arial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74621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225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E9781-68CC-4C8E-B81B-A4BE519DF9E3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49A0-9F5C-41BD-8DF3-919C81DD63C5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151CD-EADD-43F0-A7A8-A396BDBD6840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656B2-79A6-40E5-8461-C84309B5263C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15ABD-5AB9-4526-A5BA-D96F38E54DA5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B183-F213-4593-9C5C-E2812EC5FD2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95A96-7AA3-4BF8-854D-BB42CB0A48E6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C556B-0F87-4B48-AE65-91A3AD0E58B8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49879-61E4-4B68-A90E-6A03827D3B80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D2036-AC77-4BBC-8A11-C8A7FBB97FF7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B7DFD-B6F6-49DF-839E-5F98B4330C8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01E4A-2851-4040-BDC3-30DB67285CF9}" type="datetime1">
              <a:rPr lang="ru-RU" smtClean="0"/>
              <a:pPr/>
              <a:t>01.06.2026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7896B-ABD8-4155-AF81-449FFFE24A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821505" y="1629655"/>
            <a:ext cx="7715304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</a:t>
            </a:r>
            <a:r>
              <a:rPr kumimoji="0" lang="ru-RU" sz="40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сполнение</a:t>
            </a:r>
            <a:r>
              <a:rPr kumimoji="0" lang="ru-RU" sz="40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бюджета</a:t>
            </a:r>
            <a:endParaRPr kumimoji="0" lang="ru-RU" sz="4000" b="1" i="0" strike="noStrike" kern="1200" cap="none" spc="0" normalizeH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Молоковского муниципального округа Тверской области</a:t>
            </a:r>
            <a:endParaRPr kumimoji="0" lang="ru-RU" sz="4000" b="1" i="0" strike="noStrike" kern="1200" cap="none" spc="0" normalizeH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4000" b="1" i="0" strike="noStrike" kern="1200" cap="none" spc="0" normalizeH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 </a:t>
            </a:r>
            <a:r>
              <a:rPr kumimoji="0" lang="ru-RU" sz="40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2025 год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(бюджет </a:t>
            </a: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для </a:t>
            </a: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граждан)</a:t>
            </a:r>
            <a:endParaRPr kumimoji="0" lang="ru-RU" sz="4000" b="1" i="0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491880" y="5643578"/>
            <a:ext cx="2643206" cy="6429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1" u="sng" strike="noStrike" kern="1200" cap="none" spc="0" normalizeH="0" baseline="0" noProof="0" dirty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643306" y="5643578"/>
            <a:ext cx="2000264" cy="7858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 Молоково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2026 год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20">
            <a:extLst>
              <a:ext uri="{FF2B5EF4-FFF2-40B4-BE49-F238E27FC236}">
                <a16:creationId xmlns:a16="http://schemas.microsoft.com/office/drawing/2014/main" xmlns="" id="{CC1F2745-93A5-48C2-8002-533AD65B50CD}"/>
              </a:ext>
            </a:extLst>
          </p:cNvPr>
          <p:cNvSpPr txBox="1">
            <a:spLocks/>
          </p:cNvSpPr>
          <p:nvPr/>
        </p:nvSpPr>
        <p:spPr>
          <a:xfrm>
            <a:off x="1257595" y="237332"/>
            <a:ext cx="7992888" cy="912101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000" b="1" dirty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АДМИНИСТРАЦИЯ </a:t>
            </a:r>
            <a:r>
              <a:rPr lang="ru-RU" sz="2000" b="1" dirty="0" smtClean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МОЛОКОВСКОГО</a:t>
            </a:r>
          </a:p>
          <a:p>
            <a:r>
              <a:rPr lang="ru-RU" sz="2000" b="1" dirty="0" smtClean="0">
                <a:solidFill>
                  <a:srgbClr val="B28E1D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 МУНИЦИПАЛЬНОГО ОКРУГА </a:t>
            </a:r>
            <a:r>
              <a:rPr lang="ru-RU" sz="2000" b="1" dirty="0" smtClean="0">
                <a:solidFill>
                  <a:srgbClr val="A88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ТВЕРСКОЙ </a:t>
            </a:r>
            <a:r>
              <a:rPr lang="ru-RU" sz="2000" b="1" dirty="0">
                <a:solidFill>
                  <a:srgbClr val="A88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ОБЛАСТИ</a:t>
            </a:r>
          </a:p>
        </p:txBody>
      </p:sp>
      <p:pic>
        <p:nvPicPr>
          <p:cNvPr id="13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7806" y="142853"/>
            <a:ext cx="7570718" cy="621852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МОЛОКОВСКОГО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0679089B-2EC1-4351-9D89-02A5EDCFE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8104991"/>
              </p:ext>
            </p:extLst>
          </p:nvPr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3">
            <a:extLst>
              <a:ext uri="{FF2B5EF4-FFF2-40B4-BE49-F238E27FC236}">
                <a16:creationId xmlns:a16="http://schemas.microsoft.com/office/drawing/2014/main" xmlns="" id="{449E6B28-C0F0-4521-84D9-9C82755B5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44673"/>
            <a:ext cx="1190931" cy="32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0AD1CDC-8882-4623-A83A-003C3204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1" name="TextBox 1"/>
          <p:cNvSpPr txBox="1"/>
          <p:nvPr/>
        </p:nvSpPr>
        <p:spPr>
          <a:xfrm>
            <a:off x="4355976" y="3395682"/>
            <a:ext cx="936104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22,4%</a:t>
            </a:r>
            <a:endParaRPr lang="ru-RU" sz="16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6569579" y="3395682"/>
            <a:ext cx="720080" cy="32672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26,5%</a:t>
            </a:r>
            <a:endParaRPr lang="ru-RU" sz="1600" b="1" dirty="0"/>
          </a:p>
        </p:txBody>
      </p:sp>
      <p:sp>
        <p:nvSpPr>
          <p:cNvPr id="14" name="TextBox 1"/>
          <p:cNvSpPr txBox="1"/>
          <p:nvPr/>
        </p:nvSpPr>
        <p:spPr>
          <a:xfrm>
            <a:off x="2267742" y="4850126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71,7%</a:t>
            </a:r>
            <a:endParaRPr lang="ru-RU" sz="1600" b="1" dirty="0"/>
          </a:p>
        </p:txBody>
      </p:sp>
      <p:sp>
        <p:nvSpPr>
          <p:cNvPr id="19" name="TextBox 1"/>
          <p:cNvSpPr txBox="1"/>
          <p:nvPr/>
        </p:nvSpPr>
        <p:spPr>
          <a:xfrm>
            <a:off x="4355976" y="4772308"/>
            <a:ext cx="720080" cy="360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77,6%</a:t>
            </a:r>
            <a:endParaRPr lang="ru-RU" sz="1600" b="1" dirty="0"/>
          </a:p>
        </p:txBody>
      </p:sp>
      <p:sp>
        <p:nvSpPr>
          <p:cNvPr id="20" name="TextBox 1"/>
          <p:cNvSpPr txBox="1"/>
          <p:nvPr/>
        </p:nvSpPr>
        <p:spPr>
          <a:xfrm>
            <a:off x="6569579" y="4653136"/>
            <a:ext cx="720080" cy="3600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/>
              <a:t>73,5%</a:t>
            </a:r>
            <a:endParaRPr lang="ru-RU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336203" y="769586"/>
            <a:ext cx="129157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243 431,7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0994" y="778691"/>
            <a:ext cx="115212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Прогноз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314 362,7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70544" y="778691"/>
            <a:ext cx="115212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Исполнение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</a:t>
            </a:r>
          </a:p>
          <a:p>
            <a:pPr algn="ctr"/>
            <a:endParaRPr lang="ru-RU" sz="5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298 149,4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92080" y="778691"/>
            <a:ext cx="144016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исполнения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прогнозу</a:t>
            </a:r>
          </a:p>
          <a:p>
            <a:pPr algn="ctr"/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94,8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8712" y="802426"/>
            <a:ext cx="145971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% исполнения к факту </a:t>
            </a:r>
            <a:r>
              <a:rPr lang="ru-RU" sz="1400" dirty="0" smtClean="0">
                <a:latin typeface="Times New Roman" panose="02020603050405020304" pitchFamily="18" charset="0"/>
                <a:cs typeface="Times New Roman" pitchFamily="18" charset="0"/>
              </a:rPr>
              <a:t>2024 </a:t>
            </a:r>
            <a:r>
              <a:rPr lang="ru-RU" sz="1400" dirty="0">
                <a:latin typeface="Times New Roman" panose="02020603050405020304" pitchFamily="18" charset="0"/>
                <a:cs typeface="Times New Roman" pitchFamily="18" charset="0"/>
              </a:rPr>
              <a:t>года</a:t>
            </a:r>
          </a:p>
          <a:p>
            <a:endParaRPr lang="ru-RU" sz="5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122,5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152128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836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AD14260-5DA5-4A1A-84E0-2995D0AD8270}"/>
              </a:ext>
            </a:extLst>
          </p:cNvPr>
          <p:cNvSpPr/>
          <p:nvPr/>
        </p:nvSpPr>
        <p:spPr>
          <a:xfrm>
            <a:off x="571851" y="260648"/>
            <a:ext cx="828092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ПРОГНОЗА НАЛОГОВЫХ И НЕНАЛОГОВЫХ ДОХОДОВ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640194DE-A0C9-40F0-A393-BA4E8DB8A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363818"/>
              </p:ext>
            </p:extLst>
          </p:nvPr>
        </p:nvGraphicFramePr>
        <p:xfrm>
          <a:off x="60184" y="1966239"/>
          <a:ext cx="9023632" cy="4779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9D4965A0-CD54-462C-B014-FE7240DEA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10248"/>
              </p:ext>
            </p:extLst>
          </p:nvPr>
        </p:nvGraphicFramePr>
        <p:xfrm>
          <a:off x="1164065" y="901081"/>
          <a:ext cx="7560839" cy="609600"/>
        </p:xfrm>
        <a:graphic>
          <a:graphicData uri="http://schemas.openxmlformats.org/drawingml/2006/table">
            <a:tbl>
              <a:tblPr firstRow="1">
                <a:tableStyleId>{0505E3EF-67EA-436B-97B2-0124C06EBD24}</a:tableStyleId>
              </a:tblPr>
              <a:tblGrid>
                <a:gridCol w="1904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63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629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2981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1355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Перевыполнение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3228" marR="10322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85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70 307,0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78 892,6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8 585,6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228" marR="1032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ая выноска 12">
            <a:extLst>
              <a:ext uri="{FF2B5EF4-FFF2-40B4-BE49-F238E27FC236}">
                <a16:creationId xmlns:a16="http://schemas.microsoft.com/office/drawing/2014/main" xmlns="" id="{C3CAEC01-D188-4D67-AAD4-B710A503F6F6}"/>
              </a:ext>
            </a:extLst>
          </p:cNvPr>
          <p:cNvSpPr/>
          <p:nvPr/>
        </p:nvSpPr>
        <p:spPr>
          <a:xfrm>
            <a:off x="666501" y="1736304"/>
            <a:ext cx="1666830" cy="471567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+953,6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102,1%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4">
            <a:extLst>
              <a:ext uri="{FF2B5EF4-FFF2-40B4-BE49-F238E27FC236}">
                <a16:creationId xmlns:a16="http://schemas.microsoft.com/office/drawing/2014/main" xmlns="" id="{46CCB05E-8AB0-4D5A-A047-C2F9F5098349}"/>
              </a:ext>
            </a:extLst>
          </p:cNvPr>
          <p:cNvSpPr/>
          <p:nvPr/>
        </p:nvSpPr>
        <p:spPr>
          <a:xfrm>
            <a:off x="7602136" y="1510681"/>
            <a:ext cx="553179" cy="471567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xmlns="" id="{806B9918-7942-4599-AE5F-4C07E50C5B5F}"/>
              </a:ext>
            </a:extLst>
          </p:cNvPr>
          <p:cNvSpPr txBox="1"/>
          <p:nvPr/>
        </p:nvSpPr>
        <p:spPr>
          <a:xfrm>
            <a:off x="6809095" y="2016717"/>
            <a:ext cx="2160240" cy="30085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+8 585,6 перевыполнение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ая выноска 12">
            <a:extLst>
              <a:ext uri="{FF2B5EF4-FFF2-40B4-BE49-F238E27FC236}">
                <a16:creationId xmlns:a16="http://schemas.microsoft.com/office/drawing/2014/main" xmlns="" id="{57370654-9E64-4C28-AC65-EA8655DEF0F8}"/>
              </a:ext>
            </a:extLst>
          </p:cNvPr>
          <p:cNvSpPr/>
          <p:nvPr/>
        </p:nvSpPr>
        <p:spPr>
          <a:xfrm>
            <a:off x="1619672" y="4232292"/>
            <a:ext cx="1427319" cy="471567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+3 213,5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243,5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4" name="Прямоугольная выноска 12">
            <a:extLst>
              <a:ext uri="{FF2B5EF4-FFF2-40B4-BE49-F238E27FC236}">
                <a16:creationId xmlns:a16="http://schemas.microsoft.com/office/drawing/2014/main" xmlns="" id="{717B9FA8-7893-402E-A42A-D4EDE306D86B}"/>
              </a:ext>
            </a:extLst>
          </p:cNvPr>
          <p:cNvSpPr/>
          <p:nvPr/>
        </p:nvSpPr>
        <p:spPr>
          <a:xfrm>
            <a:off x="3131840" y="3789041"/>
            <a:ext cx="1440159" cy="443252"/>
          </a:xfrm>
          <a:prstGeom prst="wedgeRectCallout">
            <a:avLst>
              <a:gd name="adj1" fmla="val 8255"/>
              <a:gd name="adj2" fmla="val 8225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+199,7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101,4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5" name="Прямоугольная выноска 12">
            <a:extLst>
              <a:ext uri="{FF2B5EF4-FFF2-40B4-BE49-F238E27FC236}">
                <a16:creationId xmlns:a16="http://schemas.microsoft.com/office/drawing/2014/main" xmlns="" id="{A15A601D-D846-439B-8297-5C860F8ACD6C}"/>
              </a:ext>
            </a:extLst>
          </p:cNvPr>
          <p:cNvSpPr/>
          <p:nvPr/>
        </p:nvSpPr>
        <p:spPr>
          <a:xfrm>
            <a:off x="4631645" y="4149081"/>
            <a:ext cx="1342508" cy="554778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+3 764,4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414,1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sp>
        <p:nvSpPr>
          <p:cNvPr id="16" name="Прямоугольная выноска 12">
            <a:extLst>
              <a:ext uri="{FF2B5EF4-FFF2-40B4-BE49-F238E27FC236}">
                <a16:creationId xmlns:a16="http://schemas.microsoft.com/office/drawing/2014/main" xmlns="" id="{B9D8C5C5-AE15-4931-B1D2-3738E6E0C3D6}"/>
              </a:ext>
            </a:extLst>
          </p:cNvPr>
          <p:cNvSpPr/>
          <p:nvPr/>
        </p:nvSpPr>
        <p:spPr>
          <a:xfrm>
            <a:off x="7602136" y="4232293"/>
            <a:ext cx="1481679" cy="471566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18,8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тыс.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100,3%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ая выноска 12">
            <a:extLst>
              <a:ext uri="{FF2B5EF4-FFF2-40B4-BE49-F238E27FC236}">
                <a16:creationId xmlns:a16="http://schemas.microsoft.com/office/drawing/2014/main" xmlns="" id="{8677EAE6-71C7-4DCF-82AB-9C00D469DE13}"/>
              </a:ext>
            </a:extLst>
          </p:cNvPr>
          <p:cNvSpPr/>
          <p:nvPr/>
        </p:nvSpPr>
        <p:spPr>
          <a:xfrm>
            <a:off x="6012160" y="4367597"/>
            <a:ext cx="1468189" cy="471567"/>
          </a:xfrm>
          <a:prstGeom prst="wedgeRectCallout">
            <a:avLst>
              <a:gd name="adj1" fmla="val 9115"/>
              <a:gd name="adj2" fmla="val 102748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+435,6 тыс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128,6%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88641"/>
            <a:ext cx="883443" cy="108012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011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087795"/>
              </p:ext>
            </p:extLst>
          </p:nvPr>
        </p:nvGraphicFramePr>
        <p:xfrm>
          <a:off x="395537" y="1191607"/>
          <a:ext cx="2664296" cy="5333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</a:tblGrid>
              <a:tr h="797233"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 неналоговые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ru-RU" sz="1400" b="0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Налог на доходы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физических лиц</a:t>
                      </a:r>
                    </a:p>
                  </a:txBody>
                  <a:tcPr marL="81000" marR="5715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Налоги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на совокупный </a:t>
                      </a:r>
                      <a:r>
                        <a:rPr lang="ru-RU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доход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Акцизы</a:t>
                      </a: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Доходы от использования имущества</a:t>
                      </a: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Доходы от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оказания платных услуг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Прочие налоговые и </a:t>
                      </a:r>
                    </a:p>
                    <a:p>
                      <a:pPr marL="0" indent="0" algn="ctr" defTabSz="914400" rtl="0" eaLnBrk="1" fontAlgn="ctr" latinLnBrk="0" hangingPunct="1">
                        <a:buFont typeface="+mj-lt"/>
                        <a:buNone/>
                      </a:pP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неналоговые доходы </a:t>
                      </a:r>
                    </a:p>
                  </a:txBody>
                  <a:tcPr marL="81000" marR="571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Прямоугольник 12"/>
          <p:cNvSpPr>
            <a:spLocks noChangeArrowheads="1"/>
          </p:cNvSpPr>
          <p:nvPr/>
        </p:nvSpPr>
        <p:spPr bwMode="auto">
          <a:xfrm>
            <a:off x="1149179" y="411677"/>
            <a:ext cx="77476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ПОСТУПЛЕНИЕ НАЛОГОВЫХ И НЕНАЛОГОВЫХ ДОХОДОВ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6336" y="815082"/>
            <a:ext cx="1291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116926"/>
              </p:ext>
            </p:extLst>
          </p:nvPr>
        </p:nvGraphicFramePr>
        <p:xfrm>
          <a:off x="3059832" y="984359"/>
          <a:ext cx="5970487" cy="556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2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810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16082" y="131676"/>
            <a:ext cx="7570718" cy="1016347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ДОТАЦИЯ НА ВЫРАВНИВАНИЕ БЮДЖЕТНОЙ ОБЕСПЕЧЕННОСТИ, ЗАМЕНЕННАЯ ДОПОЛНИТЕЛЬНЫМ НОРМАТИВОМ ОТЧИСЛЕНИЙ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НАЛОГА НА ДОХОДЫ ФИЗИЧЕСКИХ ЛИЦ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133C65F-9EB5-45A3-B045-5AEA72D61ABE}"/>
              </a:ext>
            </a:extLst>
          </p:cNvPr>
          <p:cNvSpPr/>
          <p:nvPr/>
        </p:nvSpPr>
        <p:spPr>
          <a:xfrm>
            <a:off x="7737273" y="1443728"/>
            <a:ext cx="10048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D535D1A-58B7-4103-81BF-492E87624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smtClean="0"/>
              <a:pPr/>
              <a:t>5</a:t>
            </a:fld>
            <a:endParaRPr lang="ru-RU" dirty="0"/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xmlns="" id="{9529809F-FA8D-4113-9D3F-365BFB7732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40581"/>
              </p:ext>
            </p:extLst>
          </p:nvPr>
        </p:nvGraphicFramePr>
        <p:xfrm>
          <a:off x="251520" y="2105371"/>
          <a:ext cx="8568952" cy="420394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766987">
                  <a:extLst>
                    <a:ext uri="{9D8B030D-6E8A-4147-A177-3AD203B41FA5}">
                      <a16:colId xmlns:a16="http://schemas.microsoft.com/office/drawing/2014/main" xmlns="" val="480811526"/>
                    </a:ext>
                  </a:extLst>
                </a:gridCol>
                <a:gridCol w="1243047">
                  <a:extLst>
                    <a:ext uri="{9D8B030D-6E8A-4147-A177-3AD203B41FA5}">
                      <a16:colId xmlns:a16="http://schemas.microsoft.com/office/drawing/2014/main" xmlns="" val="2315866148"/>
                    </a:ext>
                  </a:extLst>
                </a:gridCol>
                <a:gridCol w="1243455">
                  <a:extLst>
                    <a:ext uri="{9D8B030D-6E8A-4147-A177-3AD203B41FA5}">
                      <a16:colId xmlns:a16="http://schemas.microsoft.com/office/drawing/2014/main" xmlns="" val="2477721784"/>
                    </a:ext>
                  </a:extLst>
                </a:gridCol>
                <a:gridCol w="13154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1857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11432598"/>
                  </a:ext>
                </a:extLst>
              </a:tr>
              <a:tr h="915788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Дополнительный норматив отчислений,</a:t>
                      </a:r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1800" baseline="0" dirty="0">
                          <a:latin typeface="Times New Roman" pitchFamily="18" charset="0"/>
                          <a:cs typeface="Times New Roman" pitchFamily="18" charset="0"/>
                        </a:rPr>
                        <a:t>в процентах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7682764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Прогнозный объем дотации на выравнивание бюджетной обеспеченности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856,0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73 080,0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+ 7 224,0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901085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Фактический объём дотации на выравнивание бюджетной обеспеченности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65 856,0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73 080,0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+ 7 224,0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7087266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Разница между фактическим и прогнозным объёмом дотации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08111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988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1403648" y="116632"/>
            <a:ext cx="7344816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ЗАДОЛЖЕННОСТИ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МОЛОКОВСКОГО МУНИЦИПАЛЬНОГО ОКРУГА                    ЗА 2025 ГОД  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3196729362"/>
              </p:ext>
            </p:extLst>
          </p:nvPr>
        </p:nvGraphicFramePr>
        <p:xfrm>
          <a:off x="467544" y="1183429"/>
          <a:ext cx="849694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741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AD14260-5DA5-4A1A-84E0-2995D0AD8270}"/>
              </a:ext>
            </a:extLst>
          </p:cNvPr>
          <p:cNvSpPr/>
          <p:nvPr/>
        </p:nvSpPr>
        <p:spPr>
          <a:xfrm>
            <a:off x="571851" y="260648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6F455AF-59BB-491C-8A37-4E3FB1CB2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132209"/>
              </p:ext>
            </p:extLst>
          </p:nvPr>
        </p:nvGraphicFramePr>
        <p:xfrm>
          <a:off x="1255927" y="747991"/>
          <a:ext cx="6912767" cy="67031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253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728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45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521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9" marR="68579" marT="34275" marB="34275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176"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244 055,7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3" marR="7143" marT="7141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219 256,8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4" marR="5714" marT="5713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0498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809960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21493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61991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02489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429878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83485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239836" algn="l" defTabSz="809960" rtl="0" eaLnBrk="1" latinLnBrk="0" hangingPunct="1">
                        <a:defRPr sz="1594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 </a:t>
                      </a:r>
                      <a:r>
                        <a:rPr lang="en-US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4" marR="5714" marT="5713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BD8812-A392-4138-A904-07EE92160AD1}"/>
              </a:ext>
            </a:extLst>
          </p:cNvPr>
          <p:cNvSpPr txBox="1"/>
          <p:nvPr/>
        </p:nvSpPr>
        <p:spPr>
          <a:xfrm>
            <a:off x="7766953" y="408197"/>
            <a:ext cx="1274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7" name="Выноска 1 19">
            <a:extLst>
              <a:ext uri="{FF2B5EF4-FFF2-40B4-BE49-F238E27FC236}">
                <a16:creationId xmlns:a16="http://schemas.microsoft.com/office/drawing/2014/main" xmlns="" id="{DD13817A-728C-4B1A-B3F2-2DD58EBD3E2F}"/>
              </a:ext>
            </a:extLst>
          </p:cNvPr>
          <p:cNvSpPr/>
          <p:nvPr/>
        </p:nvSpPr>
        <p:spPr>
          <a:xfrm>
            <a:off x="4356831" y="3013166"/>
            <a:ext cx="4678810" cy="2782813"/>
          </a:xfrm>
          <a:prstGeom prst="borderCallout1">
            <a:avLst>
              <a:gd name="adj1" fmla="val 19419"/>
              <a:gd name="adj2" fmla="val 128"/>
              <a:gd name="adj3" fmla="val 25821"/>
              <a:gd name="adj4" fmla="val -258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36000" rIns="36000" bIns="0" rtlCol="0" anchor="ctr">
            <a:spAutoFit/>
          </a:bodyPr>
          <a:lstStyle/>
          <a:p>
            <a:pPr marL="180000">
              <a:spcAft>
                <a:spcPts val="1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602,3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ремонт дворовых территорий многоквартирных домов, подъездов к дворовым территориям;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«- 21 414,3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модернизацию объектов теплоэнергетических комплексов;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2 243,7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руб.» 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субсидии на капитальный ремонт и ремонт улично-дорожной сети;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«- 191,6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проведение мероприятий в целях обеспечения безопасности дорожного движения;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245,3 тыс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руб.» 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субсидии на укрепление материально-технической базы муниципальных учреждений культуры;</a:t>
            </a: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- 6,9 тыс.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межбюджетные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на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 образовательных проектов в рамках поддержки школьных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инициатив;</a:t>
            </a: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- 0,2 тыс. руб.»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муниципальных дошкольных 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>
              <a:spcAft>
                <a:spcPts val="1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- 94,6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 – возврат остатков субсидий.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212C1715-CA1F-455F-AC62-A4754B844A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4448282"/>
              </p:ext>
            </p:extLst>
          </p:nvPr>
        </p:nvGraphicFramePr>
        <p:xfrm>
          <a:off x="107504" y="2904126"/>
          <a:ext cx="4464496" cy="3693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xmlns="" id="{7FA7B316-06B7-438B-9515-1E6D9F3C6685}"/>
              </a:ext>
            </a:extLst>
          </p:cNvPr>
          <p:cNvSpPr/>
          <p:nvPr/>
        </p:nvSpPr>
        <p:spPr>
          <a:xfrm>
            <a:off x="6444208" y="1418306"/>
            <a:ext cx="504056" cy="599136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C70BEAD-D116-4A0D-B54B-C482FF4D2A20}"/>
              </a:ext>
            </a:extLst>
          </p:cNvPr>
          <p:cNvSpPr txBox="1"/>
          <p:nvPr/>
        </p:nvSpPr>
        <p:spPr>
          <a:xfrm>
            <a:off x="5148064" y="1643560"/>
            <a:ext cx="1000132" cy="3077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- 24 798,9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2"/>
            <a:ext cx="936104" cy="1130765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6973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805474"/>
              </p:ext>
            </p:extLst>
          </p:nvPr>
        </p:nvGraphicFramePr>
        <p:xfrm>
          <a:off x="107504" y="1182544"/>
          <a:ext cx="8928992" cy="5472605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27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4678">
                  <a:extLst>
                    <a:ext uri="{9D8B030D-6E8A-4147-A177-3AD203B41FA5}">
                      <a16:colId xmlns:a16="http://schemas.microsoft.com/office/drawing/2014/main" xmlns="" val="313718184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520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(+,</a:t>
                      </a:r>
                      <a:r>
                        <a:rPr lang="ru-RU" sz="1600" kern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-)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0048254"/>
                  </a:ext>
                </a:extLst>
              </a:tr>
              <a:tr h="45835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ИТОГО:</a:t>
                      </a:r>
                      <a:endParaRPr lang="ru-RU" sz="1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174 563,8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219 256,8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44 693,0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145847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67 567,5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77 705,7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+ 10 138,2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4300766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098,3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64 913,0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30 814,7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155089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68 474,9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76 023,5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6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7 548,6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89845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1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4 527,0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709,3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600" b="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- 3 817,7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335577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прошлых лет</a:t>
                      </a:r>
                    </a:p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- 103,9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- 94,6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6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600" b="0" i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9,3</a:t>
                      </a:r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6756915"/>
                  </a:ext>
                </a:extLst>
              </a:tr>
              <a:tr h="698244">
                <a:tc>
                  <a:txBody>
                    <a:bodyPr/>
                    <a:lstStyle/>
                    <a:p>
                      <a:pPr marL="0" lvl="1" algn="ctr"/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endParaRPr lang="ru-RU" sz="16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87" rtl="0" eaLnBrk="1" latinLnBrk="0" hangingPunct="1"/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405" rtl="0" eaLnBrk="1" latinLnBrk="0" hangingPunct="1"/>
                      <a:endParaRPr lang="ru-RU" sz="16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02090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:a16="http://schemas.microsoft.com/office/drawing/2014/main" xmlns="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90" y="260648"/>
            <a:ext cx="7982698" cy="3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 БЕЗВОЗМЕЗДНЫХ ПОСТУПЛЕНИЙ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2184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7246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162958"/>
              </p:ext>
            </p:extLst>
          </p:nvPr>
        </p:nvGraphicFramePr>
        <p:xfrm>
          <a:off x="107504" y="1196752"/>
          <a:ext cx="8928992" cy="5869240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288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88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313718184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Областные, федеральные средства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местного бюджета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0048254"/>
                  </a:ext>
                </a:extLst>
              </a:tr>
              <a:tr h="4206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ВСЕГО:</a:t>
                      </a:r>
                      <a:endParaRPr lang="ru-RU" sz="14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90 272,2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74 181,7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(82,2%)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16 090,5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(17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1458472"/>
                  </a:ext>
                </a:extLst>
              </a:tr>
              <a:tr h="550520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 и дорожное хозяйство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(ремонт </a:t>
                      </a: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дорог, дворовых территорий,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БДД)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35 124,8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31 338,2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(89,2%)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3 786,6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(10,8%)</a:t>
                      </a:r>
                      <a:endParaRPr lang="ru-RU" sz="14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4300766"/>
                  </a:ext>
                </a:extLst>
              </a:tr>
              <a:tr h="68777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 (приобретение детской игровой площадки, капитальный ремонт кровли детского сада, выплаты к началу учебного года)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18 667,9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15 236,0 (81,6%)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3 431,9 (18,4%)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1550891"/>
                  </a:ext>
                </a:extLst>
              </a:tr>
              <a:tr h="46435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 (подвоз учащихся, питание детей 1-4 классов, организация летнего отдыха, выплаты к началу учебного года, поддержка школьных инициатив)</a:t>
                      </a:r>
                      <a:endParaRPr kumimoji="0" lang="ru-RU" sz="13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10 337,8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2 988,9  (28,9%)</a:t>
                      </a:r>
                      <a:endParaRPr kumimoji="0" lang="ru-RU" sz="1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endParaRPr lang="ru-RU" sz="140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7 348,8 (71,1%)</a:t>
                      </a:r>
                      <a:endParaRPr kumimoji="0" lang="ru-RU" sz="1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4488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8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 (приобретение оборудования, комплектование книжных фондов)</a:t>
                      </a:r>
                    </a:p>
                    <a:p>
                      <a:pPr marL="108000" lvl="1"/>
                      <a:endParaRPr lang="ru-RU" sz="1300" b="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978,0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888,0</a:t>
                      </a:r>
                    </a:p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(90,8%)</a:t>
                      </a:r>
                    </a:p>
                    <a:p>
                      <a:pPr marL="0" algn="ctr" defTabSz="914387" rtl="0" eaLnBrk="1" latinLnBrk="0" hangingPunct="1"/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90,0</a:t>
                      </a:r>
                    </a:p>
                    <a:p>
                      <a:pPr marL="0" marR="0" lvl="0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(9,2%)</a:t>
                      </a:r>
                    </a:p>
                    <a:p>
                      <a:pPr marL="0" algn="ctr" defTabSz="912405" rtl="0" eaLnBrk="1" latinLnBrk="0" hangingPunct="1"/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3898453"/>
                  </a:ext>
                </a:extLst>
              </a:tr>
              <a:tr h="469032">
                <a:tc>
                  <a:txBody>
                    <a:bodyPr/>
                    <a:lstStyle/>
                    <a:p>
                      <a:pPr marL="0" marR="0" lvl="1" indent="0" algn="ctr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ЖКХ (благоустройство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территории городские парки, формирование современной городской среды)</a:t>
                      </a:r>
                      <a:endParaRPr lang="ru-RU" sz="13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5 134,8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4 767,5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(97%)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367,3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3355776"/>
                  </a:ext>
                </a:extLst>
              </a:tr>
              <a:tr h="670952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1" indent="0" algn="l" defTabSz="9124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Прочее 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жильем 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малоимущих многодетных семей, 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</a:t>
                      </a:r>
                      <a:r>
                        <a:rPr lang="ru-RU" sz="13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газете, ремонт музея)</a:t>
                      </a:r>
                      <a:endParaRPr lang="ru-RU" sz="13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3 639,8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2 754,7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(75,7%)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885,1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(24,3%)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6756915"/>
                  </a:ext>
                </a:extLst>
              </a:tr>
              <a:tr h="576714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заработной платы педработников доп.образования</a:t>
                      </a:r>
                      <a:r>
                        <a:rPr lang="ru-RU" sz="13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работников учреждений культуры (Указ Президента РФ от 07.05.12 №597)</a:t>
                      </a:r>
                      <a:endParaRPr lang="ru-RU" sz="13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16 389,2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87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16 208,4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387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98,9%)</a:t>
                      </a:r>
                      <a:endParaRPr lang="ru-RU" sz="140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405" rtl="0" eaLnBrk="1" latinLnBrk="0" hangingPunct="1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2405" rtl="0" eaLnBrk="1" latinLnBrk="0" hangingPunct="1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1,1%)</a:t>
                      </a:r>
                      <a:endParaRPr lang="ru-RU" sz="1400" b="0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802090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:a16="http://schemas.microsoft.com/office/drawing/2014/main" xmlns="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502" y="246248"/>
            <a:ext cx="7982698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СУБСИДИЙ ИЗ ФЕДЕРАЛЬНОГО И ОБЛАСТНОГО БЮДЖЕТОВ НА УСЛОВИЯХ СОФИНАНСИРОВАНИЯ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68344" y="696632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4127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7"/>
          <p:cNvSpPr>
            <a:spLocks noChangeArrowheads="1"/>
          </p:cNvSpPr>
          <p:nvPr/>
        </p:nvSpPr>
        <p:spPr bwMode="auto">
          <a:xfrm>
            <a:off x="1187624" y="394340"/>
            <a:ext cx="74888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МОЛОКОВСКОГО МУНИЦИПАЛЬНОГО ОКРУГА ЗА 2025 год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15818072"/>
              </p:ext>
            </p:extLst>
          </p:nvPr>
        </p:nvGraphicFramePr>
        <p:xfrm>
          <a:off x="827584" y="1397000"/>
          <a:ext cx="7920880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8627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7806" y="142852"/>
            <a:ext cx="7570718" cy="837875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ПО РАЗДЕЛАМ И ПОДРАЗДЕЛАМ КЛАССИФИКАЦИИ РАСХОДОВ БЮДЖЕТА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20AD1CDC-8882-4623-A83A-003C3204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99296-A647-416F-AD3E-51BDB492AE4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216100"/>
              </p:ext>
            </p:extLst>
          </p:nvPr>
        </p:nvGraphicFramePr>
        <p:xfrm>
          <a:off x="323526" y="1148025"/>
          <a:ext cx="8496946" cy="525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1342"/>
                <a:gridCol w="1309620"/>
                <a:gridCol w="1256070"/>
                <a:gridCol w="1440059"/>
                <a:gridCol w="1219855"/>
              </a:tblGrid>
              <a:tr h="5509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2024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2025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2025 к 2024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роста 2025 к 2024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33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40 490,6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50 016,5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+9 525,9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343,9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406,8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+62,9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2 939,3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3 930,4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+991,1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133,7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94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31 968,0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50 062,3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+18 094,3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18 040,4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21 091,6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+3 051,2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102 402,6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133 660,9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+31 258,3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29 196,9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34 165,4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+4 968,5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1 763,8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2 301,4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+537,6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130,5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91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1 632,7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1 701,7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+69,0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77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2 172,5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2 214,4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+41,9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43473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230 950,6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Microsoft YaHei" charset="0"/>
                          <a:cs typeface="Times New Roman" pitchFamily="18" charset="0"/>
                        </a:rPr>
                        <a:t>299 551,5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Microsoft YaHei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+68 600,9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129,7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40352" y="809469"/>
            <a:ext cx="1011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9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16633"/>
            <a:ext cx="936104" cy="103139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7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241024"/>
              </p:ext>
            </p:extLst>
          </p:nvPr>
        </p:nvGraphicFramePr>
        <p:xfrm>
          <a:off x="395537" y="1229595"/>
          <a:ext cx="8568951" cy="4647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3">
                  <a:extLst>
                    <a:ext uri="{9D8B030D-6E8A-4147-A177-3AD203B41FA5}">
                      <a16:colId xmlns:a16="http://schemas.microsoft.com/office/drawing/2014/main" xmlns="" val="423855888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24961629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93055615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3690093682"/>
                    </a:ext>
                  </a:extLst>
                </a:gridCol>
              </a:tblGrid>
              <a:tr h="6735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" marR="81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14496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230 950,6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299 551,5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74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+ 68 600,9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5422594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2700912"/>
                  </a:ext>
                </a:extLst>
              </a:tr>
              <a:tr h="4169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на реализацию муниципальных программ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230 700,6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299 301,5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+ 68 600,9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8377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по направлениям:</a:t>
                      </a: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2391914"/>
                  </a:ext>
                </a:extLst>
              </a:tr>
              <a:tr h="544531">
                <a:tc>
                  <a:txBody>
                    <a:bodyPr/>
                    <a:lstStyle/>
                    <a:p>
                      <a:pPr marL="303735" lvl="1" indent="0" algn="l">
                        <a:buNone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Новое качество жизни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 программ)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144 873,4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181 776,9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+ 36 903,5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16343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1" algn="l"/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азвитие экономики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 программ)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41 350,5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64 153,3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+ 22 802,8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575222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lvl="1" algn="l"/>
                      <a:r>
                        <a:rPr lang="en-US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программа)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44 476,7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53 371,3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35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+ 8 894,6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Расходы, не включенные</a:t>
                      </a:r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муниципальные программы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715" marR="1350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0,0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15" marR="140400" marT="762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0068912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8201" y="384398"/>
            <a:ext cx="80199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ПРОГРАММНЫЕ И НЕПРОГРАММНЫЕ  РАСХОДЫ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МУНИЦИПАЛЬНОГО ОКРУГА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3246" y="118699"/>
            <a:ext cx="936104" cy="1006046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736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42550" y="235907"/>
            <a:ext cx="8429373" cy="5846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НЕПРОГРАММНЫЕ РАСХОДЫ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0493" y="6361267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" name="Группа 68"/>
          <p:cNvGrpSpPr/>
          <p:nvPr/>
        </p:nvGrpSpPr>
        <p:grpSpPr>
          <a:xfrm>
            <a:off x="2125823" y="748681"/>
            <a:ext cx="3589151" cy="2930650"/>
            <a:chOff x="6333670" y="1140253"/>
            <a:chExt cx="2758080" cy="992986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333670" y="1744016"/>
              <a:ext cx="1769802" cy="389223"/>
            </a:xfrm>
            <a:prstGeom prst="roundRect">
              <a:avLst>
                <a:gd name="adj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0800" rtlCol="0" anchor="ctr"/>
            <a:lstStyle/>
            <a:p>
              <a:pPr marL="72000" lvl="0">
                <a:defRPr/>
              </a:pPr>
              <a:r>
                <a:rPr lang="ru-RU" sz="16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Средства депутатов </a:t>
              </a:r>
              <a:r>
                <a:rPr lang="ru-RU" sz="16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Законодательного Собрания Тверской области</a:t>
              </a:r>
              <a:endPara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Скругленный прямоугольник 49"/>
            <p:cNvSpPr/>
            <p:nvPr/>
          </p:nvSpPr>
          <p:spPr>
            <a:xfrm>
              <a:off x="8170927" y="1744016"/>
              <a:ext cx="861965" cy="389223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90800" rtlCol="0" anchor="ctr"/>
            <a:lstStyle/>
            <a:p>
              <a:pPr marL="7200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250,0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29814" y="1140253"/>
              <a:ext cx="1162025" cy="132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Направление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095730" y="1141452"/>
              <a:ext cx="996020" cy="12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тыс. руб.</a:t>
              </a:r>
            </a:p>
          </p:txBody>
        </p:sp>
      </p:grpSp>
      <p:grpSp>
        <p:nvGrpSpPr>
          <p:cNvPr id="4" name="Группа 67"/>
          <p:cNvGrpSpPr/>
          <p:nvPr/>
        </p:nvGrpSpPr>
        <p:grpSpPr>
          <a:xfrm>
            <a:off x="107504" y="2474908"/>
            <a:ext cx="2057005" cy="2320680"/>
            <a:chOff x="1202464" y="3557481"/>
            <a:chExt cx="1597914" cy="1608588"/>
          </a:xfrm>
        </p:grpSpPr>
        <p:graphicFrame>
          <p:nvGraphicFramePr>
            <p:cNvPr id="58" name="Диаграмма 57"/>
            <p:cNvGraphicFramePr/>
            <p:nvPr>
              <p:extLst>
                <p:ext uri="{D42A27DB-BD31-4B8C-83A1-F6EECF244321}">
                  <p14:modId xmlns:p14="http://schemas.microsoft.com/office/powerpoint/2010/main" val="733306786"/>
                </p:ext>
              </p:extLst>
            </p:nvPr>
          </p:nvGraphicFramePr>
          <p:xfrm>
            <a:off x="1202464" y="3557481"/>
            <a:ext cx="1597914" cy="16085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7" name="TextBox 66"/>
            <p:cNvSpPr txBox="1"/>
            <p:nvPr/>
          </p:nvSpPr>
          <p:spPr>
            <a:xfrm>
              <a:off x="1262613" y="4102533"/>
              <a:ext cx="1488161" cy="533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250,0</a:t>
              </a:r>
              <a:endParaRPr kumimoji="0" lang="ru-RU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kumimoji="0" lang="ru-RU" sz="2000" b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ыс</a:t>
              </a:r>
              <a:r>
                <a:rPr kumimoji="0" lang="ru-RU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 руб.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732240" y="779973"/>
            <a:ext cx="1224137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733239" y="2276872"/>
            <a:ext cx="3348642" cy="1656184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" rIns="190800" rtlCol="0" anchor="ctr"/>
          <a:lstStyle/>
          <a:p>
            <a:pPr marL="720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предоставлены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44000" marR="0" lvl="0" indent="-720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дому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–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250,0 тыс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7786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57F0FB63-85E5-49C8-A8FB-6D8AFEC3BE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727563"/>
              </p:ext>
            </p:extLst>
          </p:nvPr>
        </p:nvGraphicFramePr>
        <p:xfrm>
          <a:off x="251519" y="1268761"/>
          <a:ext cx="8476636" cy="3133508"/>
        </p:xfrm>
        <a:graphic>
          <a:graphicData uri="http://schemas.openxmlformats.org/drawingml/2006/table">
            <a:tbl>
              <a:tblPr firstRow="1" lastCol="1" bandRow="1">
                <a:tableStyleId>{2D5ABB26-0587-4C30-8999-92F81FD0307C}</a:tableStyleId>
              </a:tblPr>
              <a:tblGrid>
                <a:gridCol w="518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65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63124">
                  <a:extLst>
                    <a:ext uri="{9D8B030D-6E8A-4147-A177-3AD203B41FA5}">
                      <a16:colId xmlns:a16="http://schemas.microsoft.com/office/drawing/2014/main" xmlns="" val="3137181844"/>
                    </a:ext>
                  </a:extLst>
                </a:gridCol>
                <a:gridCol w="19292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2946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2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0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20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00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0048254"/>
                  </a:ext>
                </a:extLst>
              </a:tr>
              <a:tr h="60220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71458472"/>
                  </a:ext>
                </a:extLst>
              </a:tr>
              <a:tr h="659686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4300766"/>
                  </a:ext>
                </a:extLst>
              </a:tr>
              <a:tr h="742147">
                <a:tc>
                  <a:txBody>
                    <a:bodyPr/>
                    <a:lstStyle/>
                    <a:p>
                      <a:pPr marL="0" lvl="1"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lvl="1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20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40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614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2405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68608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481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107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37214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193360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49507" algn="l" defTabSz="912405" rtl="0" eaLnBrk="1" latinLnBrk="0" hangingPunct="1">
                        <a:defRPr sz="1867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2405" rtl="0" eaLnBrk="1" latinLnBrk="0" hangingPunct="1"/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250,0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1550891"/>
                  </a:ext>
                </a:extLst>
              </a:tr>
            </a:tbl>
          </a:graphicData>
        </a:graphic>
      </p:graphicFrame>
      <p:sp>
        <p:nvSpPr>
          <p:cNvPr id="5" name="Прямоугольник 5">
            <a:extLst>
              <a:ext uri="{FF2B5EF4-FFF2-40B4-BE49-F238E27FC236}">
                <a16:creationId xmlns:a16="http://schemas.microsoft.com/office/drawing/2014/main" xmlns="" id="{2CFE7162-31E4-4105-9FED-3FBC0C27A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90" y="260648"/>
            <a:ext cx="7982698" cy="584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64" tIns="45719" rIns="91264" bIns="45719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613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ПО ОБРАЩЕНИЯМ, ПОСТУПАЮЩИМ К ДЕПУТАТАМ ЗАКОНОДАТЕЛЬНОГО СОБРАНИЯ ТВЕРСКОЙ ОБЛАСТИ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24328" y="860263"/>
            <a:ext cx="1203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10176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743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6198" y="188640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25813" y="83671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652404"/>
              </p:ext>
            </p:extLst>
          </p:nvPr>
        </p:nvGraphicFramePr>
        <p:xfrm>
          <a:off x="683568" y="1340768"/>
          <a:ext cx="8034082" cy="505519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399034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6222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77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45016"/>
              </a:tblGrid>
              <a:tr h="62988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2025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4972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130 701,6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130 413,4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60110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40 609,4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609,3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83 030,2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82 792,0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2 777,3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2 753,7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b">
                        <a:buClr>
                          <a:srgbClr val="000000"/>
                        </a:buClr>
                        <a:buSzPts val="1400"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аппарата Отдела образования, </a:t>
                      </a:r>
                    </a:p>
                    <a:p>
                      <a:pPr algn="ctr" fontAlgn="b">
                        <a:buClr>
                          <a:srgbClr val="000000"/>
                        </a:buClr>
                        <a:buSzPts val="1400"/>
                        <a:defRPr/>
                      </a:pPr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 детей в каникулярное время</a:t>
                      </a:r>
                    </a:p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4 138,5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4 112,2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dirty="0" smtClean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886198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07" y="2780928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643" tIns="64643" rIns="64643" bIns="64643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горячего питания учащихся 1-4 классов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1 262,1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8407" y="4221088"/>
            <a:ext cx="7920000" cy="504056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 до МРОТ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11 130,3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6198" y="188640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719255" y="1274621"/>
            <a:ext cx="7920000" cy="684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социально-значимых направлений за 2025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год: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19255" y="3502775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МТБ в образовательных учреждениях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18 540,5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719255" y="2060848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подвоза учащихся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8 550,9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19255" y="4869160"/>
            <a:ext cx="7920000" cy="75474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в ДОУ и дошкольных группах при школах,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ОВЗ и инвалидов </a:t>
            </a: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1 772,8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708407" y="5733170"/>
            <a:ext cx="7920000" cy="612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в рамках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ШКиБ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450,0тыс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6336" y="908720"/>
            <a:ext cx="1032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3610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0370871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14627" y="476672"/>
            <a:ext cx="8429373" cy="584696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РАСХОДЫ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 РЕАЛИЗАЦИЮ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МЕРОПРИЯТИЙ В РАМКАХ ПРОГРАММЫ ПОДДЕРЖКИ ШКОЛЬНЫХ ИНИЦИАТИВ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0493" y="6361267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1970724" y="2752022"/>
            <a:ext cx="3033325" cy="1840130"/>
            <a:chOff x="6202925" y="1234100"/>
            <a:chExt cx="2168147" cy="935155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415228" y="1583743"/>
              <a:ext cx="1955844" cy="585512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10800" rIns="10800" rtlCol="0" anchor="ctr"/>
            <a:lstStyle/>
            <a:p>
              <a:pPr marL="72000" lvl="0">
                <a:defRPr/>
              </a:pPr>
              <a:r>
                <a:rPr lang="ru-RU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МОУ </a:t>
              </a:r>
              <a:r>
                <a:rPr lang="ru-RU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Молоковская</a:t>
              </a:r>
              <a:r>
                <a:rPr lang="ru-RU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СОШ имени Н.В. </a:t>
              </a:r>
              <a:r>
                <a:rPr lang="ru-RU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Огаркова</a:t>
              </a:r>
              <a:endPara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202925" y="1234100"/>
              <a:ext cx="2168147" cy="187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Учреждение</a:t>
              </a:r>
              <a:endPara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287522" y="2893302"/>
            <a:ext cx="1925615" cy="2178228"/>
            <a:chOff x="1202464" y="3557481"/>
            <a:chExt cx="1608459" cy="1608588"/>
          </a:xfrm>
        </p:grpSpPr>
        <p:graphicFrame>
          <p:nvGraphicFramePr>
            <p:cNvPr id="58" name="Диаграмма 57"/>
            <p:cNvGraphicFramePr/>
            <p:nvPr>
              <p:extLst>
                <p:ext uri="{D42A27DB-BD31-4B8C-83A1-F6EECF244321}">
                  <p14:modId xmlns:p14="http://schemas.microsoft.com/office/powerpoint/2010/main" val="1380776225"/>
                </p:ext>
              </p:extLst>
            </p:nvPr>
          </p:nvGraphicFramePr>
          <p:xfrm>
            <a:off x="1202464" y="3557481"/>
            <a:ext cx="1597914" cy="16085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7" name="TextBox 66"/>
            <p:cNvSpPr txBox="1"/>
            <p:nvPr/>
          </p:nvSpPr>
          <p:spPr>
            <a:xfrm>
              <a:off x="1262614" y="4102533"/>
              <a:ext cx="1548309" cy="568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450,0</a:t>
              </a:r>
              <a:endParaRPr kumimoji="0" lang="ru-RU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kumimoji="0" lang="ru-RU" sz="2000" b="1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ыс</a:t>
              </a:r>
              <a:r>
                <a:rPr kumimoji="0" lang="ru-RU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. руб.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033847" y="2752023"/>
            <a:ext cx="2520280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Направление расходов</a:t>
            </a: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364088" y="3284984"/>
            <a:ext cx="3550078" cy="15841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00" rIns="190800" rtlCol="0" anchor="ctr"/>
          <a:lstStyle/>
          <a:p>
            <a:pPr marL="720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бескаркасных кресел и скамеек для установки</a:t>
            </a:r>
            <a:r>
              <a:rPr kumimoji="0" lang="ru-RU" sz="16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 коридоры школы</a:t>
            </a:r>
            <a:endParaRPr kumimoji="0" lang="ru-RU" sz="16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412776"/>
            <a:ext cx="8280920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11560" y="1628800"/>
            <a:ext cx="79425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Реализация идей обучающихся по обустройству своей школы и 	    пришкольной территории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403648" y="1803809"/>
            <a:ext cx="333338" cy="13937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2108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</a:p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«РАЗВИТИЕ КУЛЬТУРЫ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СПОРТА В МОЛОКОВСКОМ МУНИЦИПАЛЬНОМ ОКРУГЕ ТВЕРСКОЙ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8288" y="998763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350463"/>
              </p:ext>
            </p:extLst>
          </p:nvPr>
        </p:nvGraphicFramePr>
        <p:xfrm>
          <a:off x="467544" y="1412776"/>
          <a:ext cx="8352929" cy="417646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074599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5619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8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8200"/>
              </a:tblGrid>
              <a:tr h="70256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2025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554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38 644,6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335,7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670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31 590,4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31 317,1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31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Дополнительное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детей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4 285,6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4 285,6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25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массового спорта и физкультурно-оздоровительного движения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031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аппарата Отдела культуры 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2 468,6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2 433,1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36512" y="188640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3066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407" y="2924944"/>
            <a:ext cx="7920000" cy="773984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64643" tIns="64643" rIns="64643" bIns="64643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книжных фондов центральной библиотеки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1600" y="188639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РАЗВИТИЕ КУЛЬТУРЫ И СПОРТА В МОЛОКОВСКОМ МУНИЦИПАЛЬНОМ ОКРУГЕ ТВЕРСКОЙ ОБЛАСТИ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»</a:t>
            </a: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719255" y="1274621"/>
            <a:ext cx="7920000" cy="68400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социально-значимых направлений за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год: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719255" y="3823498"/>
            <a:ext cx="7920000" cy="75763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повышение заработной платы педагогическим работникам </a:t>
            </a:r>
          </a:p>
          <a:p>
            <a:pPr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музыкальных школ 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1 467,1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719255" y="2060848"/>
            <a:ext cx="7920000" cy="720080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МТБ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домов культуры</a:t>
            </a:r>
          </a:p>
          <a:p>
            <a:pPr lvl="0"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925,0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719255" y="4725144"/>
            <a:ext cx="7920000" cy="792088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повышение заработной платы работников учреждений культуры </a:t>
            </a:r>
          </a:p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16 208,4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708407" y="5661248"/>
            <a:ext cx="7920000" cy="683922"/>
          </a:xfrm>
          <a:custGeom>
            <a:avLst/>
            <a:gdLst>
              <a:gd name="connsiteX0" fmla="*/ 0 w 7632848"/>
              <a:gd name="connsiteY0" fmla="*/ 104571 h 627412"/>
              <a:gd name="connsiteX1" fmla="*/ 104571 w 7632848"/>
              <a:gd name="connsiteY1" fmla="*/ 0 h 627412"/>
              <a:gd name="connsiteX2" fmla="*/ 7528277 w 7632848"/>
              <a:gd name="connsiteY2" fmla="*/ 0 h 627412"/>
              <a:gd name="connsiteX3" fmla="*/ 7632848 w 7632848"/>
              <a:gd name="connsiteY3" fmla="*/ 104571 h 627412"/>
              <a:gd name="connsiteX4" fmla="*/ 7632848 w 7632848"/>
              <a:gd name="connsiteY4" fmla="*/ 522841 h 627412"/>
              <a:gd name="connsiteX5" fmla="*/ 7528277 w 7632848"/>
              <a:gd name="connsiteY5" fmla="*/ 627412 h 627412"/>
              <a:gd name="connsiteX6" fmla="*/ 104571 w 7632848"/>
              <a:gd name="connsiteY6" fmla="*/ 627412 h 627412"/>
              <a:gd name="connsiteX7" fmla="*/ 0 w 7632848"/>
              <a:gd name="connsiteY7" fmla="*/ 522841 h 627412"/>
              <a:gd name="connsiteX8" fmla="*/ 0 w 7632848"/>
              <a:gd name="connsiteY8" fmla="*/ 104571 h 627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848" h="627412">
                <a:moveTo>
                  <a:pt x="0" y="104571"/>
                </a:moveTo>
                <a:cubicBezTo>
                  <a:pt x="0" y="46818"/>
                  <a:pt x="46818" y="0"/>
                  <a:pt x="104571" y="0"/>
                </a:cubicBezTo>
                <a:lnTo>
                  <a:pt x="7528277" y="0"/>
                </a:lnTo>
                <a:cubicBezTo>
                  <a:pt x="7586030" y="0"/>
                  <a:pt x="7632848" y="46818"/>
                  <a:pt x="7632848" y="104571"/>
                </a:cubicBezTo>
                <a:lnTo>
                  <a:pt x="7632848" y="522841"/>
                </a:lnTo>
                <a:cubicBezTo>
                  <a:pt x="7632848" y="580594"/>
                  <a:pt x="7586030" y="627412"/>
                  <a:pt x="7528277" y="627412"/>
                </a:cubicBezTo>
                <a:lnTo>
                  <a:pt x="104571" y="627412"/>
                </a:lnTo>
                <a:cubicBezTo>
                  <a:pt x="46818" y="627412"/>
                  <a:pt x="0" y="580594"/>
                  <a:pt x="0" y="522841"/>
                </a:cubicBezTo>
                <a:lnTo>
                  <a:pt x="0" y="104571"/>
                </a:lnTo>
                <a:close/>
              </a:path>
            </a:pathLst>
          </a:custGeom>
          <a:solidFill>
            <a:srgbClr val="D7E5F5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lIns="76348" tIns="76348" rIns="76348" bIns="76348" spcCol="1270" anchor="ctr"/>
          <a:lstStyle/>
          <a:p>
            <a:pPr lvl="0" algn="ctr" fontAlgn="b">
              <a:buClr>
                <a:srgbClr val="000000"/>
              </a:buClr>
              <a:buSzPts val="1400"/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официальных физкультурно-оздоровительных и спортивных мероприятий для всех возрастных групп и категорий населения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299,9  тыс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6336" y="908720"/>
            <a:ext cx="1032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16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5863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55773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</a:p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«МОЛОДЁЖЬ МОЛОКОВСКОГО МУНИЦИПАЛЬНОГО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ОКРУГА ТВЕРСКОЙ ОБЛАСТИ»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6336" y="84391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069132"/>
              </p:ext>
            </p:extLst>
          </p:nvPr>
        </p:nvGraphicFramePr>
        <p:xfrm>
          <a:off x="395536" y="1268760"/>
          <a:ext cx="8280920" cy="363051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93323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4291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91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919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2025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ИТОГО,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727,4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655,2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90,1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366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мероприятий в сфере развития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добровольчества и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волонтёрства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6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Организация летнего отдыха детей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(выездной палаточный лагерь «Зелёный дом»)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14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Содействие трудоустройству несовершеннолетних в свободное от учебы время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7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Проведение молодёжного туристического слёта трудовых коллективов Молоковского муниципального округа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7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Профилактика асоциального поведения подростков и молодежи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36103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131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21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232145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СФЕРЫ  ДОРОЖНОГО ХОЗЯЙСТВА </a:t>
            </a: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964480"/>
              </p:ext>
            </p:extLst>
          </p:nvPr>
        </p:nvGraphicFramePr>
        <p:xfrm>
          <a:off x="827584" y="1772816"/>
          <a:ext cx="7865946" cy="23123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2015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4081"/>
              </a:tblGrid>
              <a:tr h="6126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Направления финансирования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2025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760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54 749,4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49 764,3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Дорожная деятельность     (дорожные фонды)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54 749,4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49 764,3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90,9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59696" y="1319034"/>
            <a:ext cx="1208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446333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14866" y="784483"/>
            <a:ext cx="6441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ДОРОЖНЫЙ ФОНД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24328" y="799438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193745"/>
              </p:ext>
            </p:extLst>
          </p:nvPr>
        </p:nvGraphicFramePr>
        <p:xfrm>
          <a:off x="395536" y="1195994"/>
          <a:ext cx="8280920" cy="44066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84576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1628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608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целях обеспечения безопасности дорожного движения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1 036,2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полномочия в сфере дорожной деятельности </a:t>
                      </a:r>
                      <a:r>
                        <a:rPr lang="ru-RU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3 класса)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11 610,0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11 610,0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дворовых территорий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8 069,0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7 400,6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60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улично-дорожной сети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18 046,0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15 738,1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78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</a:t>
                      </a:r>
                      <a:r>
                        <a:rPr lang="ru-RU" sz="15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округа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12 997,9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11 403,8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Поддержание в нормативном состоянии освещенности на автомобильных дорогах общего пользования местного значения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2 777,2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22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54 749,4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49 764,3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«</a:t>
            </a: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РАЗВИТИЕ СФЕРЫ  ДОРОЖНОГО ХОЗЯЙСТВА </a:t>
            </a:r>
          </a:p>
          <a:p>
            <a:pPr lvl="0">
              <a:defRPr/>
            </a:pP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МОЛОКОВСКОГО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  <a:p>
            <a:pPr lvl="0" algn="ctr">
              <a:defRPr/>
            </a:pPr>
            <a:endParaRPr lang="ru-RU" alt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ヒラギノ角ゴ ProN W3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98012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83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23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232145"/>
            <a:ext cx="7973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ПРОГРАММА</a:t>
            </a:r>
          </a:p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«РАЗВИТИЕ КОММУНАЛЬНОЙ ИНФРАСТРУКТУРЫ МОЛОКОВСКОГО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ОКРУГА ТВЕРСКОЙ 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593911"/>
              </p:ext>
            </p:extLst>
          </p:nvPr>
        </p:nvGraphicFramePr>
        <p:xfrm>
          <a:off x="755576" y="1844824"/>
          <a:ext cx="7810018" cy="178048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795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044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29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62984"/>
              </a:tblGrid>
              <a:tr h="7003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Направления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финансирования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37 504,7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10 612,4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28,3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37 504,7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10 612,4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80312" y="1334598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58252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811185"/>
            <a:ext cx="72728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80312" y="986950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0738"/>
              </p:ext>
            </p:extLst>
          </p:nvPr>
        </p:nvGraphicFramePr>
        <p:xfrm>
          <a:off x="251521" y="1484784"/>
          <a:ext cx="8280922" cy="53682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16626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391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5850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имущества для нужд муниципального округа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содержание водопроводных сетей в населенных пунктах Молоковского муниципального округа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4 498,6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4 445,7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Арендная плата за котельное оборудование и Субсидии юридическим лицам (за исключением субсидий государственным (муниципальным) учреждениям), индивидуальным предпринимателям, физическим лицам - производителям товаров, работ, услуг из бюджета Молоковского муниципального округа Тверской области (возмещение затрат  в сфере теплоснабжения населения)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951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обслуживание газопроводов, газового оборудования и текущий ремонт газового оборудования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12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объектов теплоэнергетических комплексов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26 739,4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73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37 504,7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10 612,4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«</a:t>
            </a:r>
            <a:r>
              <a:rPr lang="ru-RU" altLang="ru-RU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РАЗВИТИЕ КОММУНАЛЬНОЙ ИНФРАСТРУКТУРЫ МОЛОКОВСКОГО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ОКРУГА ТВЕРСКОЙ ОБЛАСТИ»</a:t>
            </a: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7137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62810" y="764704"/>
            <a:ext cx="69976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4542" y="91729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598199"/>
              </p:ext>
            </p:extLst>
          </p:nvPr>
        </p:nvGraphicFramePr>
        <p:xfrm>
          <a:off x="251520" y="1412776"/>
          <a:ext cx="9073008" cy="4381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96744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3910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6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6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36976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городских и сельских территорий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1 679,7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632,1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мест массового отдыха населения (городские парки)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684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 (1 проект)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45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площадок накопления твёрдых коммунальных отходов и устройство площадки для строительства ФАП в д. </a:t>
                      </a:r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Черкасово</a:t>
                      </a:r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1 676,1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51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содержание муниципального жилого фонда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1 508,7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0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мест захоронения</a:t>
                      </a:r>
                      <a:endParaRPr lang="ru-RU" sz="16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0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10  700,9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10 242,9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1326" y="287222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МП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«ЖИЛИЩНО-КОММУНАЛЬНОЕ ХОЗЯЙСТВО </a:t>
            </a:r>
          </a:p>
          <a:p>
            <a:pPr lvl="0" algn="ctr"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БЕЖЕЦКОГО МУНИЦИПАЛЬНОГО ОКРУГА ТВЕРСКОЙ ОБЛАСТИ»</a:t>
            </a: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6963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73840" y="6285619"/>
            <a:ext cx="380106" cy="476250"/>
          </a:xfrm>
        </p:spPr>
        <p:txBody>
          <a:bodyPr/>
          <a:lstStyle/>
          <a:p>
            <a:pPr>
              <a:defRPr/>
            </a:pPr>
            <a:fld id="{DAAF180E-5840-479D-9CBB-C1A6B5F659E9}" type="slidenum">
              <a:rPr lang="ru-RU" sz="14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26</a:t>
            </a:fld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61326" y="160688"/>
            <a:ext cx="79739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МУНИЦИПАЛЬНАЯ ПРОГРАММА «ЖИЛЬЁ И ГОРОДСКАЯ СРЕДА МОЛОКОВСКОГО МУНИЦИПАЛЬНОГО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ОКРУГА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ТВЕРСКОЙ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ヒラギノ角ゴ ProN W3" charset="0"/>
                <a:cs typeface="Times New Roman" panose="02020603050405020304" pitchFamily="18" charset="0"/>
              </a:rPr>
              <a:t>ОБЛАСТИ»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743710"/>
              </p:ext>
            </p:extLst>
          </p:nvPr>
        </p:nvGraphicFramePr>
        <p:xfrm>
          <a:off x="571852" y="1288477"/>
          <a:ext cx="8032596" cy="555738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425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43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43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58282"/>
              </a:tblGrid>
              <a:tr h="49087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направлений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rtl="0" fontAlgn="ctr">
                        <a:lnSpc>
                          <a:spcPct val="100000"/>
                        </a:lnSpc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года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2025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295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046" marR="7046" marT="94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10 700,9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10 242,9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9469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и ремонт муниципального жилого фонда и мест общего пользования в многоквартирных домах </a:t>
                      </a:r>
                      <a:endParaRPr lang="ru-RU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1 919,0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1 508,7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47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пешеходной зоны по улице Ленина </a:t>
                      </a:r>
                      <a:r>
                        <a:rPr lang="en-US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этап </a:t>
                      </a:r>
                      <a:r>
                        <a:rPr kumimoji="0" lang="ru-RU" sz="16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(реализация программы формирования современной городской среды)</a:t>
                      </a:r>
                      <a:endParaRPr kumimoji="0" lang="ru-RU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2 731,2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31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общественной территории «Сквер, прилегающий к стадиону на ул. Красноармейская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пгт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Молоково </a:t>
                      </a:r>
                      <a:r>
                        <a:rPr lang="ru-RU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(реализация программы по обустройству мест массового отдыха населения (городских парков))</a:t>
                      </a:r>
                      <a:endParaRPr lang="ru-RU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2 403,6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365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содержание благоустройства населённых пунктов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3 355,8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3 308,1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  <a:tr h="52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содержание мест захоронения</a:t>
                      </a:r>
                    </a:p>
                  </a:txBody>
                  <a:tcPr marL="51437" marR="51437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291,3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68344" y="911962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08110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11048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57442" y="6386752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08" y="240452"/>
            <a:ext cx="835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ОКРУГА НА РЕАЛИЗАЦИЮ МУНИЦИПАЛЬНЫХ ПРОГРАММ (продолжение)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6336" y="843911"/>
            <a:ext cx="120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тыс. руб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73334"/>
              </p:ext>
            </p:extLst>
          </p:nvPr>
        </p:nvGraphicFramePr>
        <p:xfrm>
          <a:off x="395536" y="1268760"/>
          <a:ext cx="8280920" cy="417072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993323">
                  <a:extLst>
                    <a:ext uri="{9D8B030D-6E8A-4147-A177-3AD203B41FA5}">
                      <a16:colId xmlns="" xmlns:a16="http://schemas.microsoft.com/office/drawing/2014/main" val="4238558880"/>
                    </a:ext>
                  </a:extLst>
                </a:gridCol>
                <a:gridCol w="14291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91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29199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5715" marT="7620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года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2025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000" marR="5715" marT="7620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927009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Муниципальное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управление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60 128,7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59 277,7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Times New Roman" panose="02020603050405020304" pitchFamily="18" charset="0"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6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2391914"/>
                  </a:ext>
                </a:extLst>
              </a:tr>
              <a:tr h="366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«Социальная поддержка населения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2 204,4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2 129,7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6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«Содействие охране окружающей среды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14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«Обеспечение правопорядка и безопасности населения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3 748,1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3 623,7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70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«Развитие малого и среднего предпринимательства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Молоковском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муниципальном округе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71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МП «Муниципальное управление и гражданское общество Молоковского муниципального округа на 2022-2027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54 023,2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53 371,3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2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5F5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2"/>
            <a:ext cx="936104" cy="1024602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8986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FA18F14-85B8-4B2B-A45D-9A2531766843}"/>
              </a:ext>
            </a:extLst>
          </p:cNvPr>
          <p:cNvSpPr/>
          <p:nvPr/>
        </p:nvSpPr>
        <p:spPr>
          <a:xfrm>
            <a:off x="1520788" y="330634"/>
            <a:ext cx="6102424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Муниципальный долг и расходы на его обслуживание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Содержимое 10">
            <a:extLst>
              <a:ext uri="{FF2B5EF4-FFF2-40B4-BE49-F238E27FC236}">
                <a16:creationId xmlns:a16="http://schemas.microsoft.com/office/drawing/2014/main" xmlns="" id="{212B8CDE-01C0-46FA-984B-27F6E8D78D4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70410292"/>
              </p:ext>
            </p:extLst>
          </p:nvPr>
        </p:nvGraphicFramePr>
        <p:xfrm>
          <a:off x="6000760" y="1142984"/>
          <a:ext cx="2500328" cy="528641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5003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8641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сравнении с 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годом:</a:t>
                      </a:r>
                    </a:p>
                    <a:p>
                      <a:pPr algn="l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долга нет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Содержимое 11">
            <a:extLst>
              <a:ext uri="{FF2B5EF4-FFF2-40B4-BE49-F238E27FC236}">
                <a16:creationId xmlns:a16="http://schemas.microsoft.com/office/drawing/2014/main" xmlns="" id="{0AAA3077-721F-4DC3-9BC5-2405DBE3A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2673339"/>
              </p:ext>
            </p:extLst>
          </p:nvPr>
        </p:nvGraphicFramePr>
        <p:xfrm>
          <a:off x="500034" y="1214439"/>
          <a:ext cx="4857784" cy="2643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11">
            <a:extLst>
              <a:ext uri="{FF2B5EF4-FFF2-40B4-BE49-F238E27FC236}">
                <a16:creationId xmlns:a16="http://schemas.microsoft.com/office/drawing/2014/main" xmlns="" id="{3E9E683D-7139-4237-B329-7D2BCF243F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7737198"/>
              </p:ext>
            </p:extLst>
          </p:nvPr>
        </p:nvGraphicFramePr>
        <p:xfrm>
          <a:off x="595423" y="3829567"/>
          <a:ext cx="5357818" cy="291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44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AD14260-5DA5-4A1A-84E0-2995D0AD8270}"/>
              </a:ext>
            </a:extLst>
          </p:cNvPr>
          <p:cNvSpPr/>
          <p:nvPr/>
        </p:nvSpPr>
        <p:spPr>
          <a:xfrm>
            <a:off x="827584" y="330634"/>
            <a:ext cx="759313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РЕЕСТР МУНИЦИПАЛЬНЫХ  УЧРЕЖДЕНИЙ  В  2025 ГОДУ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35">
            <a:extLst>
              <a:ext uri="{FF2B5EF4-FFF2-40B4-BE49-F238E27FC236}">
                <a16:creationId xmlns:a16="http://schemas.microsoft.com/office/drawing/2014/main" xmlns="" id="{AE8794AF-8AE4-4FC0-9EBB-E791A9BB57DB}"/>
              </a:ext>
            </a:extLst>
          </p:cNvPr>
          <p:cNvSpPr/>
          <p:nvPr/>
        </p:nvSpPr>
        <p:spPr>
          <a:xfrm>
            <a:off x="6948264" y="1776772"/>
            <a:ext cx="2016225" cy="38091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юридических лиц на конец отчетного периода 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58">
            <a:extLst>
              <a:ext uri="{FF2B5EF4-FFF2-40B4-BE49-F238E27FC236}">
                <a16:creationId xmlns:a16="http://schemas.microsoft.com/office/drawing/2014/main" xmlns="" id="{78C83FDE-F677-4C0C-BA06-03E222FAC602}"/>
              </a:ext>
            </a:extLst>
          </p:cNvPr>
          <p:cNvSpPr/>
          <p:nvPr/>
        </p:nvSpPr>
        <p:spPr>
          <a:xfrm>
            <a:off x="2466610" y="2156533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1" name="Стрелка вправо 58">
            <a:extLst>
              <a:ext uri="{FF2B5EF4-FFF2-40B4-BE49-F238E27FC236}">
                <a16:creationId xmlns:a16="http://schemas.microsoft.com/office/drawing/2014/main" xmlns="" id="{A3CA63BE-4DD8-47B0-BEA5-51C91692623A}"/>
              </a:ext>
            </a:extLst>
          </p:cNvPr>
          <p:cNvSpPr/>
          <p:nvPr/>
        </p:nvSpPr>
        <p:spPr>
          <a:xfrm>
            <a:off x="2466610" y="4509119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4" name="Скругленный прямоугольник 35">
            <a:extLst>
              <a:ext uri="{FF2B5EF4-FFF2-40B4-BE49-F238E27FC236}">
                <a16:creationId xmlns:a16="http://schemas.microsoft.com/office/drawing/2014/main" xmlns="" id="{AE8794AF-8AE4-4FC0-9EBB-E791A9BB57DB}"/>
              </a:ext>
            </a:extLst>
          </p:cNvPr>
          <p:cNvSpPr/>
          <p:nvPr/>
        </p:nvSpPr>
        <p:spPr>
          <a:xfrm>
            <a:off x="3275856" y="1369725"/>
            <a:ext cx="2376264" cy="213260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Ликвидировано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юридических лиц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35">
            <a:extLst>
              <a:ext uri="{FF2B5EF4-FFF2-40B4-BE49-F238E27FC236}">
                <a16:creationId xmlns:a16="http://schemas.microsoft.com/office/drawing/2014/main" xmlns="" id="{AE8794AF-8AE4-4FC0-9EBB-E791A9BB57DB}"/>
              </a:ext>
            </a:extLst>
          </p:cNvPr>
          <p:cNvSpPr/>
          <p:nvPr/>
        </p:nvSpPr>
        <p:spPr>
          <a:xfrm>
            <a:off x="3304695" y="3829787"/>
            <a:ext cx="2347425" cy="213260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</a:t>
            </a:r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юридических лиц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58">
            <a:extLst>
              <a:ext uri="{FF2B5EF4-FFF2-40B4-BE49-F238E27FC236}">
                <a16:creationId xmlns:a16="http://schemas.microsoft.com/office/drawing/2014/main" xmlns="" id="{A3CA63BE-4DD8-47B0-BEA5-51C91692623A}"/>
              </a:ext>
            </a:extLst>
          </p:cNvPr>
          <p:cNvSpPr/>
          <p:nvPr/>
        </p:nvSpPr>
        <p:spPr>
          <a:xfrm>
            <a:off x="6156176" y="3252935"/>
            <a:ext cx="727263" cy="856813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13" name="Правая фигурная скобка 12"/>
          <p:cNvSpPr/>
          <p:nvPr/>
        </p:nvSpPr>
        <p:spPr>
          <a:xfrm>
            <a:off x="5663695" y="1314571"/>
            <a:ext cx="432048" cy="4824536"/>
          </a:xfrm>
          <a:prstGeom prst="rightBrac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35">
            <a:extLst>
              <a:ext uri="{FF2B5EF4-FFF2-40B4-BE49-F238E27FC236}">
                <a16:creationId xmlns:a16="http://schemas.microsoft.com/office/drawing/2014/main" xmlns="" id="{AE8794AF-8AE4-4FC0-9EBB-E791A9BB57DB}"/>
              </a:ext>
            </a:extLst>
          </p:cNvPr>
          <p:cNvSpPr/>
          <p:nvPr/>
        </p:nvSpPr>
        <p:spPr>
          <a:xfrm>
            <a:off x="330333" y="1925217"/>
            <a:ext cx="2081427" cy="38091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20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юридических лиц на начало отчетного периода 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8073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196222"/>
              </p:ext>
            </p:extLst>
          </p:nvPr>
        </p:nvGraphicFramePr>
        <p:xfrm>
          <a:off x="571852" y="1552040"/>
          <a:ext cx="8212618" cy="45714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629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405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6871">
                  <a:extLst>
                    <a:ext uri="{9D8B030D-6E8A-4147-A177-3AD203B41FA5}">
                      <a16:colId xmlns:a16="http://schemas.microsoft.com/office/drawing/2014/main" xmlns="" val="3745553177"/>
                    </a:ext>
                  </a:extLst>
                </a:gridCol>
                <a:gridCol w="13320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320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4807">
                  <a:extLst>
                    <a:ext uri="{9D8B030D-6E8A-4147-A177-3AD203B41FA5}">
                      <a16:colId xmlns:a16="http://schemas.microsoft.com/office/drawing/2014/main" xmlns="" val="106511071"/>
                    </a:ext>
                  </a:extLst>
                </a:gridCol>
              </a:tblGrid>
              <a:tr h="120030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Утверждено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482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400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314 362,7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298 149,4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122,5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2359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lvl="0" indent="0" algn="l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u="non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70 307,0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189000" marT="9525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78 892,6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114,6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300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0000" lvl="0" indent="0" algn="l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="0" u="non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244 055,7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189000" marT="9525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219 256,8</a:t>
                      </a:r>
                      <a:endParaRPr lang="ru-RU" sz="16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89,8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125,6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1866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54000" marR="54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333 437,3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299 551,5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89,8%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129,7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9131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8580" marR="6858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5750" marR="0" lvl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/ профицит</a:t>
                      </a: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19 074,6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-1 402,1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189000" marT="72000" marB="72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6276063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434318" y="6381329"/>
            <a:ext cx="15430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1937B6-D7D2-40B4-A86C-857397AF1E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094341"/>
            <a:ext cx="1303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ыс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рямоугольник 17"/>
          <p:cNvSpPr>
            <a:spLocks noChangeArrowheads="1"/>
          </p:cNvSpPr>
          <p:nvPr/>
        </p:nvSpPr>
        <p:spPr bwMode="auto">
          <a:xfrm>
            <a:off x="1187624" y="394340"/>
            <a:ext cx="7488832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ctr">
              <a:spcBef>
                <a:spcPct val="20000"/>
              </a:spcBef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 ИСПОЛНЕНИЯ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ЗА 2025 ГОД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126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123728" y="2996952"/>
            <a:ext cx="5284366" cy="2592288"/>
          </a:xfrm>
        </p:spPr>
        <p:txBody>
          <a:bodyPr>
            <a:no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Тверской области </a:t>
            </a:r>
            <a:b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171680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Тверская область,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Молоково, ул. Ленина, 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Факс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-13-77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molokovo@tvobl.ru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Финансовый отдел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Молоковского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округа Тверской области</a:t>
            </a:r>
            <a:b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171680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Тверская область,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Молоково,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Ленина,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16,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(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48275) 2-13-50,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molfinotdel@rambler.ru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upload.wikimedia.org/wikipedia/commons/1/19/Coat_of_Arms_of_Molokovsky_rayon_%28Tver_oblast%2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8641"/>
            <a:ext cx="936104" cy="1080119"/>
          </a:xfrm>
          <a:prstGeom prst="rect">
            <a:avLst/>
          </a:prstGeom>
          <a:ln cmpd="sng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924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22247</TotalTime>
  <Words>2516</Words>
  <Application>Microsoft Office PowerPoint</Application>
  <PresentationFormat>Экран (4:3)</PresentationFormat>
  <Paragraphs>809</Paragraphs>
  <Slides>31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ДОХОДЫ  БЮДЖЕТА МОЛОКОВСКОГО МУНИЦИПАЛЬНОГО ОКРУГА</vt:lpstr>
      <vt:lpstr>Презентация PowerPoint</vt:lpstr>
      <vt:lpstr>Презентация PowerPoint</vt:lpstr>
      <vt:lpstr> ДОТАЦИЯ НА ВЫРАВНИВАНИЕ БЮДЖЕТНОЙ ОБЕСПЕЧЕННОСТИ, ЗАМЕНЕННАЯ ДОПОЛНИТЕЛЬНЫМ НОРМАТИВОМ ОТЧИСЛЕНИЙ  ОТ НАЛОГА НА ДОХОДЫ ФИЗИЧЕСКИХ ЛИЦ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БЮДЖЕТА ПО РАЗДЕЛАМ И ПОДРАЗДЕЛАМ КЛАССИФИКАЦИИ РАСХОДОВ БЮДЖЕТА</vt:lpstr>
      <vt:lpstr>Презентация PowerPoint</vt:lpstr>
      <vt:lpstr>НЕПРОГРАММНЫЕ РАСХОДЫ</vt:lpstr>
      <vt:lpstr>Презентация PowerPoint</vt:lpstr>
      <vt:lpstr>Презентация PowerPoint</vt:lpstr>
      <vt:lpstr>Презентация PowerPoint</vt:lpstr>
      <vt:lpstr>РАСХОДЫ НА РЕАЛИЗАЦИЮ МЕРОПРИЯТИЙ В РАМКАХ ПРОГРАММЫ ПОДДЕРЖКИ ШКОЛЬНЫХ ИНИЦИАТИВ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Администрация Молоковского муниципального округа Тверской области  171680, Тверская область, п. Молоково, ул. Ленина, д. 13 Тел. (48275) 2-13-61, Факс 2-13-77 E-mail:  molokovo@tvobl.ru  Финансовый отдел Администрации Молоковского муниципального округа Тверской области 171680, Тверская область, п. Молоково, ул. Ленина, д. 16, тел. (48275) 2-13-50, E-mail: molfinotdel@rambler.ru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Бежецкий район</dc:title>
  <dc:creator>1</dc:creator>
  <cp:lastModifiedBy>svidenko@inbox.ru</cp:lastModifiedBy>
  <cp:revision>2126</cp:revision>
  <cp:lastPrinted>2024-06-13T08:04:25Z</cp:lastPrinted>
  <dcterms:created xsi:type="dcterms:W3CDTF">2011-06-08T12:19:34Z</dcterms:created>
  <dcterms:modified xsi:type="dcterms:W3CDTF">2026-06-01T09:32:11Z</dcterms:modified>
</cp:coreProperties>
</file>